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6" r:id="rId2"/>
    <p:sldId id="888" r:id="rId3"/>
    <p:sldId id="889" r:id="rId4"/>
    <p:sldId id="890" r:id="rId5"/>
    <p:sldId id="891" r:id="rId6"/>
    <p:sldId id="892" r:id="rId7"/>
    <p:sldId id="893" r:id="rId8"/>
    <p:sldId id="895" r:id="rId9"/>
    <p:sldId id="894" r:id="rId10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Calibri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333CC"/>
    <a:srgbClr val="1F3B73"/>
    <a:srgbClr val="008000"/>
    <a:srgbClr val="EBEBF9"/>
    <a:srgbClr val="F3F3FB"/>
    <a:srgbClr val="E5EEFF"/>
    <a:srgbClr val="CCFFCC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8" autoAdjust="0"/>
    <p:restoredTop sz="94660"/>
  </p:normalViewPr>
  <p:slideViewPr>
    <p:cSldViewPr>
      <p:cViewPr varScale="1">
        <p:scale>
          <a:sx n="99" d="100"/>
          <a:sy n="99" d="100"/>
        </p:scale>
        <p:origin x="60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82"/>
    </p:cViewPr>
  </p:sorterViewPr>
  <p:notesViewPr>
    <p:cSldViewPr>
      <p:cViewPr varScale="1">
        <p:scale>
          <a:sx n="83" d="100"/>
          <a:sy n="83" d="100"/>
        </p:scale>
        <p:origin x="-384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5" tIns="44768" rIns="89535" bIns="44768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0"/>
            <a:ext cx="29446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5" tIns="44768" rIns="89535" bIns="44768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BD55BA3-610D-4FE6-AE8B-C17E542E0809}" type="datetimeFigureOut">
              <a:rPr lang="es-ES" altLang="es-ES"/>
              <a:pPr>
                <a:defRPr/>
              </a:pPr>
              <a:t>09/06/2026</a:t>
            </a:fld>
            <a:endParaRPr lang="es-ES" altLang="es-E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16"/>
            <a:ext cx="29446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5" tIns="44768" rIns="89535" bIns="44768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8716"/>
            <a:ext cx="29446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35" tIns="44768" rIns="89535" bIns="447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D4D69E1-0375-4357-B02B-2DDE16E147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4523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34" tIns="47466" rIns="94934" bIns="47466" numCol="1" anchor="t" anchorCtr="0" compatLnSpc="1">
            <a:prstTxWarp prst="textNoShape">
              <a:avLst/>
            </a:prstTxWarp>
          </a:bodyPr>
          <a:lstStyle>
            <a:lvl1pPr algn="l" defTabSz="947547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0"/>
            <a:ext cx="29446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34" tIns="47466" rIns="94934" bIns="47466" numCol="1" anchor="t" anchorCtr="0" compatLnSpc="1">
            <a:prstTxWarp prst="textNoShape">
              <a:avLst/>
            </a:prstTxWarp>
          </a:bodyPr>
          <a:lstStyle>
            <a:lvl1pPr algn="r" defTabSz="947547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34" tIns="47466" rIns="94934" bIns="47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6"/>
            <a:ext cx="29446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34" tIns="47466" rIns="94934" bIns="47466" numCol="1" anchor="b" anchorCtr="0" compatLnSpc="1">
            <a:prstTxWarp prst="textNoShape">
              <a:avLst/>
            </a:prstTxWarp>
          </a:bodyPr>
          <a:lstStyle>
            <a:lvl1pPr algn="l" defTabSz="947547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8716"/>
            <a:ext cx="29446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34" tIns="47466" rIns="94934" bIns="47466" numCol="1" anchor="b" anchorCtr="0" compatLnSpc="1">
            <a:prstTxWarp prst="textNoShape">
              <a:avLst/>
            </a:prstTxWarp>
          </a:bodyPr>
          <a:lstStyle>
            <a:lvl1pPr algn="r" defTabSz="947547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C5EE526-A6F7-4C85-A686-C154ECE02F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7970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753C3-DE92-E6CD-25A6-B4B12DA78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8DEA7C20-7F53-0157-B4A4-1D4B80297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D324E6C8-98B3-DE7E-5BD1-A848171C2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EE4D758D-6F9D-A952-9E30-EE76F3B4CFDB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1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9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3AC02-FC77-FBD0-AA06-3D75A3192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CBF3CEF9-1D46-DC4E-0EA4-AAE5A9E80D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51D93D9C-2846-81D4-6FF9-6BCAC004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697850AD-A013-B27A-858E-CA3E0D960A9F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2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5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A3E22-3088-AC88-24E0-BAE3D25D5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7B19317E-8ECE-B977-264C-28077A88E5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A784FAD7-0BC9-E8FD-B4FA-F5A09262C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EDD14D9B-995F-151D-F65D-B4CDA4D0B61B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3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9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E364E-19EC-86C8-7C28-CD133DF9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25B283FC-E180-E5E1-AD71-BC076F0B5A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F50B9434-2B7B-0725-A433-F9BD1725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D7BDBE50-75A7-7469-4EAA-9FD0488D9724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4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9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81D77-EA3D-809C-43E3-5673B6A50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E5F27E30-6287-389B-6655-EA02C622E9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11F238B4-FE81-49DF-C73D-25FEE752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CBA6B4FE-A898-E7B7-970A-00C6398E1CD9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5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1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BE544-E98D-7B7F-C9FB-B82B7F99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BAB2A799-B4C8-06AA-B70E-53BF58E763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0FD7033D-AA9A-7256-4168-38C2753A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3EC1104E-55C4-8858-3BD0-C63E33157B2B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6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5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6E88C-FD9D-838B-8642-514FA484E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19924716-2B21-7BE3-7677-503F605EC8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9FF1C643-C4D5-350F-B4AC-D6340544F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1ACF28DC-5E9D-5B00-D794-4EBC15532723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7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6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4B10-FC81-94C7-91F1-347438B4E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297EB8BA-1892-3D89-B660-430C538BBE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4C2EE07D-7BC8-2FA7-6756-4F83BD08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6B333310-116A-5D6D-58D8-85FF7BBA286D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8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51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1A5EF-D246-E0C2-8DED-6E8C32658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Marcador de Posição da Imagem do Diapositivo 1">
            <a:extLst>
              <a:ext uri="{FF2B5EF4-FFF2-40B4-BE49-F238E27FC236}">
                <a16:creationId xmlns:a16="http://schemas.microsoft.com/office/drawing/2014/main" id="{2EDCA3A3-6F26-62E8-601F-08EA81FF5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2" name="Marcador de Posição de Notas 2">
            <a:extLst>
              <a:ext uri="{FF2B5EF4-FFF2-40B4-BE49-F238E27FC236}">
                <a16:creationId xmlns:a16="http://schemas.microsoft.com/office/drawing/2014/main" id="{8098EE8D-D093-3995-777C-C5F6F6ED2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95" tIns="45698" rIns="91395" bIns="45698"/>
          <a:lstStyle/>
          <a:p>
            <a:pPr>
              <a:spcBef>
                <a:spcPct val="0"/>
              </a:spcBef>
            </a:pPr>
            <a:endParaRPr lang="pt-PT" altLang="es-ES" dirty="0"/>
          </a:p>
        </p:txBody>
      </p:sp>
      <p:sp>
        <p:nvSpPr>
          <p:cNvPr id="174083" name="Marcador de Posição do Número do Diapositivo 3">
            <a:extLst>
              <a:ext uri="{FF2B5EF4-FFF2-40B4-BE49-F238E27FC236}">
                <a16:creationId xmlns:a16="http://schemas.microsoft.com/office/drawing/2014/main" id="{944EF26C-604A-01BF-1448-CD40EAFAA294}"/>
              </a:ext>
            </a:extLst>
          </p:cNvPr>
          <p:cNvSpPr txBox="1">
            <a:spLocks noGrp="1"/>
          </p:cNvSpPr>
          <p:nvPr/>
        </p:nvSpPr>
        <p:spPr bwMode="auto">
          <a:xfrm>
            <a:off x="3849899" y="9430306"/>
            <a:ext cx="2946189" cy="49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914091"/>
            <a:fld id="{EED4FE89-7061-4F37-BF67-8863DB7935F3}" type="slidenum">
              <a:rPr lang="pt-PT" altLang="es-ES" sz="1200" b="0">
                <a:solidFill>
                  <a:schemeClr val="tx1"/>
                </a:solidFill>
                <a:latin typeface="Arial" charset="0"/>
              </a:rPr>
              <a:pPr algn="r" defTabSz="914091"/>
              <a:t>9</a:t>
            </a:fld>
            <a:endParaRPr lang="pt-PT" altLang="es-E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1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88596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60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14356"/>
            <a:ext cx="3008313" cy="1162050"/>
          </a:xfrm>
          <a:prstGeom prst="rect">
            <a:avLst/>
          </a:prstGeom>
        </p:spPr>
        <p:txBody>
          <a:bodyPr/>
          <a:lstStyle>
            <a:lvl1pPr algn="ctr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6116" y="714356"/>
            <a:ext cx="5643602" cy="54118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1928802"/>
            <a:ext cx="3008313" cy="41973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9172575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61188" y="785794"/>
            <a:ext cx="2211387" cy="5302269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3850" y="785794"/>
            <a:ext cx="6484938" cy="530226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23850" y="869950"/>
            <a:ext cx="4208463" cy="521811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84713" y="869950"/>
            <a:ext cx="4208462" cy="25320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84713" y="3554413"/>
            <a:ext cx="4208462" cy="25336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23851" y="785794"/>
            <a:ext cx="8605868" cy="530226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2 textos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14282" y="714356"/>
            <a:ext cx="4318031" cy="5373707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714356"/>
            <a:ext cx="4357718" cy="5373707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23850" y="869950"/>
            <a:ext cx="8569325" cy="521811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23850" y="869950"/>
            <a:ext cx="4208463" cy="5218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84713" y="869950"/>
            <a:ext cx="4208462" cy="521811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869950"/>
            <a:ext cx="8569325" cy="5218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785927"/>
            <a:ext cx="8143932" cy="181452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60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gráfico"/>
          <p:cNvSpPr>
            <a:spLocks noGrp="1"/>
          </p:cNvSpPr>
          <p:nvPr>
            <p:ph type="chart" sz="half" idx="1"/>
          </p:nvPr>
        </p:nvSpPr>
        <p:spPr>
          <a:xfrm>
            <a:off x="323850" y="869950"/>
            <a:ext cx="4208463" cy="5218113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84713" y="869950"/>
            <a:ext cx="4208462" cy="5218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9172575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214282" y="857232"/>
            <a:ext cx="8715436" cy="52864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índice presentación o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9172575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0"/>
          </p:nvPr>
        </p:nvSpPr>
        <p:spPr>
          <a:xfrm>
            <a:off x="1142976" y="1357298"/>
            <a:ext cx="6929437" cy="4143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772400" cy="1362075"/>
          </a:xfrm>
          <a:prstGeom prst="rect">
            <a:avLst/>
          </a:prstGeom>
        </p:spPr>
        <p:txBody>
          <a:bodyPr/>
          <a:lstStyle>
            <a:lvl1pPr algn="ctr">
              <a:defRPr sz="2400" b="1" cap="all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48" y="3714752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9172575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850" y="869950"/>
            <a:ext cx="4208463" cy="5218113"/>
          </a:xfrm>
        </p:spPr>
        <p:txBody>
          <a:bodyPr/>
          <a:lstStyle>
            <a:lvl1pPr>
              <a:defRPr sz="2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869950"/>
            <a:ext cx="4208462" cy="5218113"/>
          </a:xfrm>
        </p:spPr>
        <p:txBody>
          <a:bodyPr/>
          <a:lstStyle>
            <a:lvl1pPr>
              <a:defRPr sz="24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43998" cy="7032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1535113"/>
            <a:ext cx="4283106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4282" y="2174875"/>
            <a:ext cx="42831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9172575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705725" y="98425"/>
          <a:ext cx="3222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602743" imgH="4828042" progId="">
                  <p:embed/>
                </p:oleObj>
              </mc:Choice>
              <mc:Fallback>
                <p:oleObj name="Image" r:id="rId2" imgW="3602743" imgH="482804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98425"/>
                        <a:ext cx="3222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101013" y="188913"/>
          <a:ext cx="4318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078994" imgH="722194" progId="">
                  <p:embed/>
                </p:oleObj>
              </mc:Choice>
              <mc:Fallback>
                <p:oleObj name="Image" r:id="rId4" imgW="1078994" imgH="72219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188913"/>
                        <a:ext cx="431800" cy="288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529638" y="188913"/>
          <a:ext cx="43497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078994" imgH="722194" progId="">
                  <p:embed/>
                </p:oleObj>
              </mc:Choice>
              <mc:Fallback>
                <p:oleObj name="Image" r:id="rId6" imgW="1078994" imgH="72219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638" y="188913"/>
                        <a:ext cx="434975" cy="290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69950"/>
            <a:ext cx="856932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7" name="Line 9"/>
          <p:cNvSpPr>
            <a:spLocks noChangeShapeType="1"/>
          </p:cNvSpPr>
          <p:nvPr userDrawn="1"/>
        </p:nvSpPr>
        <p:spPr bwMode="auto">
          <a:xfrm>
            <a:off x="22225" y="679450"/>
            <a:ext cx="9144000" cy="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endParaRPr lang="es-ES">
              <a:cs typeface="+mn-cs"/>
            </a:endParaRPr>
          </a:p>
        </p:txBody>
      </p:sp>
      <p:pic>
        <p:nvPicPr>
          <p:cNvPr id="1028" name="Picture 19"/>
          <p:cNvPicPr>
            <a:picLocks noChangeAspect="1" noChangeArrowheads="1"/>
          </p:cNvPicPr>
          <p:nvPr userDrawn="1"/>
        </p:nvPicPr>
        <p:blipFill>
          <a:blip r:embed="rId22"/>
          <a:srcRect t="-4968"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9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Book Antiqua" pitchFamily="18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Book Antiqua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Book Antiqua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Book Antiqua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Book Antiqua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Book Antiqua" pitchFamily="18" charset="0"/>
          <a:ea typeface="MS PGothic" pitchFamily="34" charset="-128"/>
          <a:cs typeface="ＭＳ Ｐゴシック" charset="0"/>
        </a:defRPr>
      </a:lvl1pPr>
      <a:lvl2pPr marL="43180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accent2"/>
          </a:solidFill>
          <a:latin typeface="Book Antiqua" pitchFamily="18" charset="0"/>
          <a:ea typeface="MS PGothic" pitchFamily="34" charset="-128"/>
        </a:defRPr>
      </a:lvl2pPr>
      <a:lvl3pPr marL="5746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accent2"/>
          </a:solidFill>
          <a:latin typeface="Book Antiqua" pitchFamily="18" charset="0"/>
          <a:ea typeface="MS PGothic" pitchFamily="34" charset="-128"/>
        </a:defRPr>
      </a:lvl3pPr>
      <a:lvl4pPr marL="719138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accent2"/>
          </a:solidFill>
          <a:latin typeface="Book Antiqua" pitchFamily="18" charset="0"/>
          <a:ea typeface="MS PGothic" pitchFamily="34" charset="-128"/>
        </a:defRPr>
      </a:lvl4pPr>
      <a:lvl5pPr marL="863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accent2"/>
          </a:solidFill>
          <a:latin typeface="Book Antiqua" pitchFamily="18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AECDA0-DCC0-B722-6F53-BD617A404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8D871BFD-5B52-2600-F93F-52DAFD60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90FD5789-CCB2-8DF0-145F-69D9D341F8AF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BCF5F5BB-7349-6095-BF1C-57EEA4323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293096"/>
            <a:ext cx="5230813" cy="11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fr-FR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Ramiro Martínez. </a:t>
            </a:r>
            <a:r>
              <a:rPr lang="en-GB" altLang="fr-FR" sz="14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Coordinateur</a:t>
            </a:r>
            <a:r>
              <a:rPr lang="en-GB" altLang="fr-FR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 Général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MENBO  Mediterranean Network of Basin Organisations</a:t>
            </a:r>
            <a:b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REMOB  Réseau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Méditerranéen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des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Organismes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Bassin</a:t>
            </a:r>
            <a:b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REMOC  Red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Mediterránea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Organismos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Cuenca</a:t>
            </a:r>
            <a:endParaRPr lang="fr-FR" altLang="fr-FR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74EAA9BE-8004-6C18-A29C-868FA227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4422" y="4349583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A22C4CB5-EC1D-BC24-2042-7CD984E1D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A95150-2EEC-902D-F7C4-F9D451110EB1}"/>
              </a:ext>
            </a:extLst>
          </p:cNvPr>
          <p:cNvSpPr txBox="1"/>
          <p:nvPr/>
        </p:nvSpPr>
        <p:spPr>
          <a:xfrm>
            <a:off x="385095" y="855588"/>
            <a:ext cx="8396595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Ateliers interactifs du 13e Sommet Mondial des Bassins (INBO)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« Partage d’expériences sur la gestion de la sécheresse et la répartition des ressources en eau 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5DBBD4-1553-FBFD-CD4F-4E9707EAFF20}"/>
              </a:ext>
            </a:extLst>
          </p:cNvPr>
          <p:cNvSpPr txBox="1"/>
          <p:nvPr/>
        </p:nvSpPr>
        <p:spPr>
          <a:xfrm>
            <a:off x="385096" y="1643928"/>
            <a:ext cx="83965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1F3B73"/>
                </a:solidFill>
              </a:rPr>
              <a:t>Atelier interactif 3 : Allocation négociée de l'eau en contexte semi-aride : expérience de l'État de Ceará (Brésil) et dialogue avec les expériences africaines et européennes</a:t>
            </a:r>
            <a:endParaRPr lang="en-US" sz="1600" dirty="0">
              <a:solidFill>
                <a:srgbClr val="1F3B73"/>
              </a:solidFill>
            </a:endParaRPr>
          </a:p>
        </p:txBody>
      </p:sp>
      <p:pic>
        <p:nvPicPr>
          <p:cNvPr id="1026" name="Picture 2" descr="Institut méditerranéen de l'eau">
            <a:extLst>
              <a:ext uri="{FF2B5EF4-FFF2-40B4-BE49-F238E27FC236}">
                <a16:creationId xmlns:a16="http://schemas.microsoft.com/office/drawing/2014/main" id="{A4B86D87-271E-E01B-E4F1-97BC9F5CF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42" y="5555192"/>
            <a:ext cx="1313309" cy="7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596633E-D0EE-BF11-E793-242651AE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767" y="5677938"/>
            <a:ext cx="3512953" cy="31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Comité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Scientifique et Technique</a:t>
            </a:r>
            <a:endParaRPr lang="fr-FR" altLang="fr-FR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A5231-F68B-0D4E-BC8B-85273FFAEED4}"/>
              </a:ext>
            </a:extLst>
          </p:cNvPr>
          <p:cNvSpPr txBox="1"/>
          <p:nvPr/>
        </p:nvSpPr>
        <p:spPr>
          <a:xfrm>
            <a:off x="467544" y="3061409"/>
            <a:ext cx="83965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</a:rPr>
              <a:t>EN MATIÈRE DE GOUVERNANCE ET D'ALLOCATION DE L’EAU</a:t>
            </a:r>
          </a:p>
          <a:p>
            <a:pPr algn="ctr"/>
            <a:r>
              <a:rPr lang="en-US" sz="2000" dirty="0" err="1">
                <a:solidFill>
                  <a:srgbClr val="3333CC"/>
                </a:solidFill>
              </a:rPr>
              <a:t>Méditerranée</a:t>
            </a:r>
            <a:r>
              <a:rPr lang="en-US" sz="2000" dirty="0">
                <a:solidFill>
                  <a:srgbClr val="3333CC"/>
                </a:solidFill>
              </a:rPr>
              <a:t> - </a:t>
            </a:r>
            <a:r>
              <a:rPr lang="en-US" sz="2000" dirty="0" err="1">
                <a:solidFill>
                  <a:srgbClr val="3333CC"/>
                </a:solidFill>
              </a:rPr>
              <a:t>Espagne</a:t>
            </a:r>
            <a:r>
              <a:rPr lang="en-US" sz="2000" dirty="0">
                <a:solidFill>
                  <a:srgbClr val="3333CC"/>
                </a:solidFill>
              </a:rPr>
              <a:t> - Júcar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7D9937C9-A574-CACC-E70B-4633BC48592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052409" y="2313936"/>
            <a:ext cx="1460500" cy="465455"/>
          </a:xfrm>
          <a:prstGeom prst="rect">
            <a:avLst/>
          </a:prstGeom>
          <a:ln/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id="{517AB92A-8DAD-6DE4-9955-49416D3C1C87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005107" y="2313936"/>
            <a:ext cx="1054735" cy="413385"/>
          </a:xfrm>
          <a:prstGeom prst="rect">
            <a:avLst/>
          </a:prstGeom>
          <a:ln/>
        </p:spPr>
      </p:pic>
      <p:pic>
        <p:nvPicPr>
          <p:cNvPr id="11" name="image3.png">
            <a:extLst>
              <a:ext uri="{FF2B5EF4-FFF2-40B4-BE49-F238E27FC236}">
                <a16:creationId xmlns:a16="http://schemas.microsoft.com/office/drawing/2014/main" id="{C509B4FF-98C1-B7C1-700E-B8601B636412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5508104" y="2276872"/>
            <a:ext cx="1531620" cy="4953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7191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AC951C6-197D-39FB-E457-4B7A82DF3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9BB8698F-0989-4D41-DD9A-FEBC2EEC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30842D88-B300-6888-9F13-B58A0959CECC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0B6625C5-EA84-1C9D-6052-3A6600B7C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02" y="84902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3490DABD-3443-8425-6A7A-1B0F8F0A3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C223F0-1FF0-6693-01A1-800D19E6984F}"/>
              </a:ext>
            </a:extLst>
          </p:cNvPr>
          <p:cNvSpPr txBox="1"/>
          <p:nvPr/>
        </p:nvSpPr>
        <p:spPr>
          <a:xfrm>
            <a:off x="595203" y="-17423"/>
            <a:ext cx="8396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EN MATIÈRE DE GOUVERNANCE ET D'ALLOCATION DE L'EAU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1FB283C8-4D18-6C9E-9778-C47C7352A9C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82" y="6452977"/>
            <a:ext cx="925818" cy="307777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9E91287E-C1FF-5ADF-0584-D95DFDEE1D97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43608" y="6452977"/>
            <a:ext cx="730838" cy="307777"/>
          </a:xfrm>
          <a:prstGeom prst="rect">
            <a:avLst/>
          </a:prstGeom>
          <a:ln/>
        </p:spPr>
      </p:pic>
      <p:pic>
        <p:nvPicPr>
          <p:cNvPr id="14" name="image3.png">
            <a:extLst>
              <a:ext uri="{FF2B5EF4-FFF2-40B4-BE49-F238E27FC236}">
                <a16:creationId xmlns:a16="http://schemas.microsoft.com/office/drawing/2014/main" id="{1632044D-C271-4605-40AB-B8D54F4989C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827291" y="6452976"/>
            <a:ext cx="1160533" cy="323769"/>
          </a:xfrm>
          <a:prstGeom prst="rect">
            <a:avLst/>
          </a:prstGeom>
          <a:ln/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EFCBB5E-AB1D-4023-4FA5-25B8BF75CFDF}"/>
              </a:ext>
            </a:extLst>
          </p:cNvPr>
          <p:cNvSpPr txBox="1"/>
          <p:nvPr/>
        </p:nvSpPr>
        <p:spPr>
          <a:xfrm>
            <a:off x="27849" y="809417"/>
            <a:ext cx="9073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altLang="es-E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gouvernance dans la planification et la gestion des ressources en eau en Espagne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MODÈLE DE GESTION PAR ORGANISMES DE BASSIN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“CONFÉDÉRATIONS HYDROGRAPHIQUES”</a:t>
            </a:r>
          </a:p>
          <a:p>
            <a:pPr algn="ctr" fontAlgn="base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unité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cycle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hydrologique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4 Marcador de contenido">
            <a:extLst>
              <a:ext uri="{FF2B5EF4-FFF2-40B4-BE49-F238E27FC236}">
                <a16:creationId xmlns:a16="http://schemas.microsoft.com/office/drawing/2014/main" id="{0D0C479D-3C15-4332-1B79-9EB8A3D106F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0872" y="2415454"/>
            <a:ext cx="2625568" cy="212512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3A4C9D7-9C64-4A84-E6FE-C77A9F9B7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4586" y="2396520"/>
            <a:ext cx="2064959" cy="20649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2D9AAE3-084F-EA5A-6920-4BAB525D4B1C}"/>
              </a:ext>
            </a:extLst>
          </p:cNvPr>
          <p:cNvSpPr txBox="1"/>
          <p:nvPr/>
        </p:nvSpPr>
        <p:spPr>
          <a:xfrm>
            <a:off x="3268470" y="4771239"/>
            <a:ext cx="2918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dirty="0">
                <a:solidFill>
                  <a:srgbClr val="002060"/>
                </a:solidFill>
              </a:rPr>
              <a:t>1979-1983</a:t>
            </a:r>
          </a:p>
          <a:p>
            <a:pPr marL="0" lvl="1" algn="ctr"/>
            <a:r>
              <a:rPr lang="fr-FR" sz="1600" dirty="0">
                <a:solidFill>
                  <a:srgbClr val="002060"/>
                </a:solidFill>
              </a:rPr>
              <a:t>gouvernements régionaux</a:t>
            </a:r>
          </a:p>
          <a:p>
            <a:pPr marL="0" lvl="1" algn="ctr"/>
            <a:r>
              <a:rPr lang="fr-FR" sz="1600" dirty="0">
                <a:solidFill>
                  <a:srgbClr val="FF0000"/>
                </a:solidFill>
              </a:rPr>
              <a:t>« Communautés Autonomes »</a:t>
            </a:r>
          </a:p>
        </p:txBody>
      </p:sp>
      <p:pic>
        <p:nvPicPr>
          <p:cNvPr id="20" name="Imagen 19" descr="Mapa&#10;&#10;El contenido generado por IA puede ser incorrecto.">
            <a:extLst>
              <a:ext uri="{FF2B5EF4-FFF2-40B4-BE49-F238E27FC236}">
                <a16:creationId xmlns:a16="http://schemas.microsoft.com/office/drawing/2014/main" id="{938E6B87-D3C6-9AEC-E19E-D806F04E0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4" y="2400888"/>
            <a:ext cx="2673042" cy="21015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0292BD0-935A-53B6-1BAE-2449EB68301E}"/>
              </a:ext>
            </a:extLst>
          </p:cNvPr>
          <p:cNvSpPr txBox="1"/>
          <p:nvPr/>
        </p:nvSpPr>
        <p:spPr>
          <a:xfrm>
            <a:off x="6186830" y="4708974"/>
            <a:ext cx="287157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fr-FR" sz="1600" dirty="0">
                <a:solidFill>
                  <a:srgbClr val="FF0000"/>
                </a:solidFill>
              </a:rPr>
              <a:t>Démarcations Hydrographiques</a:t>
            </a:r>
          </a:p>
          <a:p>
            <a:pPr marL="0" lvl="1"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Directive Cadre de l’Eau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rgbClr val="002060"/>
                </a:solidFill>
              </a:rPr>
              <a:t>INTER communautaire (couleurs)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rgbClr val="002060"/>
                </a:solidFill>
              </a:rPr>
              <a:t>INTRA communautaire (noir)</a:t>
            </a:r>
          </a:p>
        </p:txBody>
      </p:sp>
      <p:sp>
        <p:nvSpPr>
          <p:cNvPr id="22" name="Cruz 21">
            <a:extLst>
              <a:ext uri="{FF2B5EF4-FFF2-40B4-BE49-F238E27FC236}">
                <a16:creationId xmlns:a16="http://schemas.microsoft.com/office/drawing/2014/main" id="{B63245E9-CDEB-9312-918D-D5DBD549E724}"/>
              </a:ext>
            </a:extLst>
          </p:cNvPr>
          <p:cNvSpPr/>
          <p:nvPr/>
        </p:nvSpPr>
        <p:spPr bwMode="auto">
          <a:xfrm>
            <a:off x="3111649" y="3201792"/>
            <a:ext cx="288032" cy="276226"/>
          </a:xfrm>
          <a:prstGeom prst="plus">
            <a:avLst/>
          </a:prstGeom>
          <a:solidFill>
            <a:schemeClr val="tx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101B689-5016-00E3-5CEE-2AD085E39EEF}"/>
              </a:ext>
            </a:extLst>
          </p:cNvPr>
          <p:cNvSpPr/>
          <p:nvPr/>
        </p:nvSpPr>
        <p:spPr bwMode="auto">
          <a:xfrm>
            <a:off x="5904195" y="3213590"/>
            <a:ext cx="259504" cy="135107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8D75284-816C-2FC7-59E9-C26CB0FE6DC7}"/>
              </a:ext>
            </a:extLst>
          </p:cNvPr>
          <p:cNvSpPr/>
          <p:nvPr/>
        </p:nvSpPr>
        <p:spPr bwMode="auto">
          <a:xfrm>
            <a:off x="5904195" y="3447618"/>
            <a:ext cx="259504" cy="135107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EF13843B-5F26-9E4E-0DB4-4FC3CDE9E06A}"/>
              </a:ext>
            </a:extLst>
          </p:cNvPr>
          <p:cNvSpPr/>
          <p:nvPr/>
        </p:nvSpPr>
        <p:spPr bwMode="auto">
          <a:xfrm>
            <a:off x="1739455" y="2748390"/>
            <a:ext cx="384273" cy="392578"/>
          </a:xfrm>
          <a:prstGeom prst="ellips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4E3DB90-1792-D9B1-2510-FE95E33F4DFE}"/>
              </a:ext>
            </a:extLst>
          </p:cNvPr>
          <p:cNvSpPr txBox="1"/>
          <p:nvPr/>
        </p:nvSpPr>
        <p:spPr>
          <a:xfrm>
            <a:off x="85601" y="4575319"/>
            <a:ext cx="331266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FF0000"/>
                </a:solidFill>
              </a:rPr>
              <a:t>la première 1926 (100 ans)</a:t>
            </a:r>
          </a:p>
          <a:p>
            <a:pPr marL="0" lvl="1"/>
            <a:r>
              <a:rPr lang="fr-FR" sz="1400" b="0" dirty="0">
                <a:solidFill>
                  <a:srgbClr val="002060"/>
                </a:solidFill>
              </a:rPr>
              <a:t>Confédération des utilisateurs:</a:t>
            </a:r>
          </a:p>
          <a:p>
            <a:pPr marL="0" lvl="1"/>
            <a:r>
              <a:rPr lang="fr-FR" sz="1400" b="0" dirty="0">
                <a:solidFill>
                  <a:srgbClr val="002060"/>
                </a:solidFill>
              </a:rPr>
              <a:t>Répartition des ressources</a:t>
            </a:r>
          </a:p>
          <a:p>
            <a:pPr marL="0" lvl="1"/>
            <a:endParaRPr lang="fr-FR" sz="1400" b="0" dirty="0">
              <a:solidFill>
                <a:srgbClr val="002060"/>
              </a:solidFill>
            </a:endParaRPr>
          </a:p>
          <a:p>
            <a:pPr marL="0" lvl="1"/>
            <a:r>
              <a:rPr lang="fr-FR" sz="1400" dirty="0">
                <a:solidFill>
                  <a:srgbClr val="002060"/>
                </a:solidFill>
              </a:rPr>
              <a:t>-&gt; Établissement public</a:t>
            </a:r>
            <a:endParaRPr lang="en-US" sz="1400" dirty="0">
              <a:solidFill>
                <a:srgbClr val="002060"/>
              </a:solidFill>
            </a:endParaRPr>
          </a:p>
          <a:p>
            <a:pPr marL="355600" lvl="1" indent="-173038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2060"/>
                </a:solidFill>
              </a:rPr>
              <a:t>Plans des travaux</a:t>
            </a:r>
          </a:p>
          <a:p>
            <a:pPr marL="355600" lvl="1" indent="-173038">
              <a:buFont typeface="Arial" panose="020B0604020202020204" pitchFamily="34" charset="0"/>
              <a:buChar char="•"/>
            </a:pPr>
            <a:r>
              <a:rPr lang="en-US" sz="1400" b="0" dirty="0" err="1">
                <a:solidFill>
                  <a:srgbClr val="002060"/>
                </a:solidFill>
              </a:rPr>
              <a:t>Contrôle</a:t>
            </a:r>
            <a:r>
              <a:rPr lang="en-US" sz="1400" b="0" dirty="0">
                <a:solidFill>
                  <a:srgbClr val="002060"/>
                </a:solidFill>
              </a:rPr>
              <a:t> DPH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5977E4-940F-0316-9A12-3D43805B41B2}"/>
              </a:ext>
            </a:extLst>
          </p:cNvPr>
          <p:cNvSpPr txBox="1"/>
          <p:nvPr/>
        </p:nvSpPr>
        <p:spPr>
          <a:xfrm>
            <a:off x="1067776" y="2027188"/>
            <a:ext cx="927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fr-FR" sz="1800" dirty="0">
                <a:solidFill>
                  <a:schemeClr val="tx1"/>
                </a:solidFill>
              </a:rPr>
              <a:t>&gt; 1895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277599-C62D-6D93-17DF-BA7252399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264715F7-54F7-7385-EAF9-5C63F9C8E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7026E8D0-C1D4-58E6-C65C-245FA7155C08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4D9A86C8-5955-1E76-DE5F-0B3E5B30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02" y="84902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3C3057FE-CF9D-5DBA-47CC-67BF731B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9DBC33-0E50-4321-B238-E7484824DD51}"/>
              </a:ext>
            </a:extLst>
          </p:cNvPr>
          <p:cNvSpPr txBox="1"/>
          <p:nvPr/>
        </p:nvSpPr>
        <p:spPr>
          <a:xfrm>
            <a:off x="595203" y="-17423"/>
            <a:ext cx="8396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EN MATIÈRE DE GOUVERNANCE ET D'ALLOCATION DE L'EAU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ADCB7F06-31C9-5CF4-0B77-9BF1BDDC121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82" y="6452977"/>
            <a:ext cx="925818" cy="307777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B5CB0781-8892-8735-91F9-13D929E55E68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43608" y="6452977"/>
            <a:ext cx="730838" cy="307777"/>
          </a:xfrm>
          <a:prstGeom prst="rect">
            <a:avLst/>
          </a:prstGeom>
          <a:ln/>
        </p:spPr>
      </p:pic>
      <p:pic>
        <p:nvPicPr>
          <p:cNvPr id="14" name="image3.png">
            <a:extLst>
              <a:ext uri="{FF2B5EF4-FFF2-40B4-BE49-F238E27FC236}">
                <a16:creationId xmlns:a16="http://schemas.microsoft.com/office/drawing/2014/main" id="{ACB1237F-2E44-D108-B632-542B1B508C65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827291" y="6452976"/>
            <a:ext cx="1160533" cy="323769"/>
          </a:xfrm>
          <a:prstGeom prst="rect">
            <a:avLst/>
          </a:prstGeom>
          <a:ln/>
        </p:spPr>
      </p:pic>
      <p:sp>
        <p:nvSpPr>
          <p:cNvPr id="2" name="Rectangle 63">
            <a:extLst>
              <a:ext uri="{FF2B5EF4-FFF2-40B4-BE49-F238E27FC236}">
                <a16:creationId xmlns:a16="http://schemas.microsoft.com/office/drawing/2014/main" id="{D05D50B0-2F3B-123A-B22A-D16E13BCB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904" y="690463"/>
            <a:ext cx="488755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MIX</a:t>
            </a:r>
            <a:r>
              <a:rPr lang="fr-FR" sz="2000" dirty="0">
                <a:solidFill>
                  <a:srgbClr val="002060"/>
                </a:solidFill>
                <a:latin typeface="Calibri" pitchFamily="34" charset="0"/>
              </a:rPr>
              <a:t> d’eau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Gestion Intégrée des Ressources en Eau</a:t>
            </a:r>
            <a:r>
              <a:rPr lang="fr-FR" sz="2000" dirty="0">
                <a:solidFill>
                  <a:srgbClr val="002060"/>
                </a:solidFill>
                <a:latin typeface="Calibri" pitchFamily="34" charset="0"/>
              </a:rPr>
              <a:t> par 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bassin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B833816-F815-CF77-EA9B-AD26C9B4F04D}"/>
              </a:ext>
            </a:extLst>
          </p:cNvPr>
          <p:cNvSpPr/>
          <p:nvPr/>
        </p:nvSpPr>
        <p:spPr bwMode="auto">
          <a:xfrm>
            <a:off x="234757" y="4434617"/>
            <a:ext cx="8707631" cy="1802695"/>
          </a:xfrm>
          <a:prstGeom prst="roundRect">
            <a:avLst/>
          </a:prstGeom>
          <a:solidFill>
            <a:srgbClr val="EBEBF9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BC678A6-8E0E-8A15-E4E1-BC870CDAFD98}"/>
              </a:ext>
            </a:extLst>
          </p:cNvPr>
          <p:cNvSpPr/>
          <p:nvPr/>
        </p:nvSpPr>
        <p:spPr bwMode="auto">
          <a:xfrm>
            <a:off x="233416" y="1761921"/>
            <a:ext cx="8740775" cy="253614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 descr="Icono de Integración Generic Outline Color | Freepik">
            <a:extLst>
              <a:ext uri="{FF2B5EF4-FFF2-40B4-BE49-F238E27FC236}">
                <a16:creationId xmlns:a16="http://schemas.microsoft.com/office/drawing/2014/main" id="{14FE8B3F-17BF-982B-1957-F2F66330B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8" y="2565633"/>
            <a:ext cx="920629" cy="9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3">
            <a:extLst>
              <a:ext uri="{FF2B5EF4-FFF2-40B4-BE49-F238E27FC236}">
                <a16:creationId xmlns:a16="http://schemas.microsoft.com/office/drawing/2014/main" id="{F4F39DF2-9122-77D7-D105-AFB3117C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213" y="2779324"/>
            <a:ext cx="36004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1F3B73"/>
                </a:solidFill>
                <a:latin typeface="Calibri" pitchFamily="34" charset="0"/>
              </a:rPr>
              <a:t>Intégrée</a:t>
            </a:r>
            <a:r>
              <a:rPr lang="en-US" sz="2200" dirty="0">
                <a:solidFill>
                  <a:srgbClr val="1F3B73"/>
                </a:solidFill>
                <a:latin typeface="Calibri" pitchFamily="34" charset="0"/>
              </a:rPr>
              <a:t>	MIX</a:t>
            </a: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165C90F4-9D27-9F3F-94CC-5C95D105386E}"/>
              </a:ext>
            </a:extLst>
          </p:cNvPr>
          <p:cNvSpPr/>
          <p:nvPr/>
        </p:nvSpPr>
        <p:spPr bwMode="auto">
          <a:xfrm>
            <a:off x="2771800" y="2924944"/>
            <a:ext cx="504056" cy="142236"/>
          </a:xfrm>
          <a:prstGeom prst="rightArrow">
            <a:avLst/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2280AD30-1B80-B91A-60C6-E3EE88965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1845985"/>
            <a:ext cx="231973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1F3B73"/>
                </a:solidFill>
              </a:rPr>
              <a:t>Ressources</a:t>
            </a:r>
            <a:r>
              <a:rPr lang="en-US" sz="2200" dirty="0">
                <a:solidFill>
                  <a:srgbClr val="1F3B73"/>
                </a:solidFill>
              </a:rPr>
              <a:t> en Eau</a:t>
            </a:r>
            <a:endParaRPr lang="en-US" sz="2200" dirty="0">
              <a:solidFill>
                <a:srgbClr val="1F3B73"/>
              </a:solidFill>
              <a:latin typeface="Calibri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E2CD34-E37B-FC31-1912-9FC4B8F9A62E}"/>
              </a:ext>
            </a:extLst>
          </p:cNvPr>
          <p:cNvSpPr txBox="1"/>
          <p:nvPr/>
        </p:nvSpPr>
        <p:spPr>
          <a:xfrm>
            <a:off x="4644008" y="2282096"/>
            <a:ext cx="4032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naturel (conventionnel)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surface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souterrain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artificiel (non conventionnel </a:t>
            </a:r>
            <a:r>
              <a:rPr lang="fr-FR" sz="2000" dirty="0">
                <a:solidFill>
                  <a:srgbClr val="FF0000"/>
                </a:solidFill>
              </a:rPr>
              <a:t>??</a:t>
            </a: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dessalement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réutilisation</a:t>
            </a:r>
            <a:endParaRPr lang="es-E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Picture 4" descr="Demanda - Iconos gratis de comida">
            <a:extLst>
              <a:ext uri="{FF2B5EF4-FFF2-40B4-BE49-F238E27FC236}">
                <a16:creationId xmlns:a16="http://schemas.microsoft.com/office/drawing/2014/main" id="{0D289F11-1B49-BBDA-40FA-78113A32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5" y="4771257"/>
            <a:ext cx="1088417" cy="10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CE5A9B4-AC3A-CB91-738E-23042FA505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7045" y="5267918"/>
            <a:ext cx="1065287" cy="5103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DDD8C40D-4FCE-3CEB-ABDF-0EA3CBB1F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0441" y="5261331"/>
            <a:ext cx="899110" cy="5234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81AFF06-BB9D-8B8F-E422-26232F5ED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33476" y="5251826"/>
            <a:ext cx="899110" cy="5264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52D98AC-F6CC-A005-551B-8A069BFF8A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4786" y="5257688"/>
            <a:ext cx="920393" cy="5264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478B0153-2275-72BA-6E59-4596213DF5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9732" y="5251826"/>
            <a:ext cx="987332" cy="541972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4A3754A9-9C40-2F32-A7C1-EFC8C53A4965}"/>
              </a:ext>
            </a:extLst>
          </p:cNvPr>
          <p:cNvSpPr txBox="1"/>
          <p:nvPr/>
        </p:nvSpPr>
        <p:spPr>
          <a:xfrm>
            <a:off x="2771799" y="5794302"/>
            <a:ext cx="5867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approvisionnement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irrigation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énergie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industrie      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loisirs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..</a:t>
            </a:r>
          </a:p>
        </p:txBody>
      </p:sp>
      <p:sp>
        <p:nvSpPr>
          <p:cNvPr id="37" name="Rectangle 63">
            <a:extLst>
              <a:ext uri="{FF2B5EF4-FFF2-40B4-BE49-F238E27FC236}">
                <a16:creationId xmlns:a16="http://schemas.microsoft.com/office/drawing/2014/main" id="{8A3CBB46-CAB9-8A86-3DD6-39DCFF903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165" y="4623026"/>
            <a:ext cx="231973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1F3B73"/>
                </a:solidFill>
                <a:latin typeface="Calibri" pitchFamily="34" charset="0"/>
              </a:rPr>
              <a:t>Demandes</a:t>
            </a:r>
            <a:r>
              <a:rPr lang="en-US" sz="2200" dirty="0">
                <a:solidFill>
                  <a:srgbClr val="1F3B73"/>
                </a:solidFill>
                <a:latin typeface="Calibri" pitchFamily="34" charset="0"/>
              </a:rPr>
              <a:t> en Eau</a:t>
            </a:r>
          </a:p>
        </p:txBody>
      </p:sp>
      <p:sp>
        <p:nvSpPr>
          <p:cNvPr id="38" name="Rectangle 63">
            <a:extLst>
              <a:ext uri="{FF2B5EF4-FFF2-40B4-BE49-F238E27FC236}">
                <a16:creationId xmlns:a16="http://schemas.microsoft.com/office/drawing/2014/main" id="{E274A99E-A0F1-9F56-E79B-B0236880C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37" y="1008826"/>
            <a:ext cx="22945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</a:rPr>
              <a:t>rganismes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assin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373E65-759E-D8F6-EE6C-97E7AA606FC5}"/>
              </a:ext>
            </a:extLst>
          </p:cNvPr>
          <p:cNvSpPr txBox="1"/>
          <p:nvPr/>
        </p:nvSpPr>
        <p:spPr>
          <a:xfrm>
            <a:off x="3661824" y="1443796"/>
            <a:ext cx="168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Pénurie d’Eau </a:t>
            </a:r>
          </a:p>
        </p:txBody>
      </p:sp>
    </p:spTree>
    <p:extLst>
      <p:ext uri="{BB962C8B-B14F-4D97-AF65-F5344CB8AC3E}">
        <p14:creationId xmlns:p14="http://schemas.microsoft.com/office/powerpoint/2010/main" val="15270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8" grpId="0"/>
      <p:bldP spid="29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26BD345-FEB3-FF7B-D11C-8D023EDD5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030194F4-9646-3AFE-D763-9AB8FFE6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04266E6E-189E-8702-A7DC-EE4F5AB9FA8C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F5AD5436-3F17-4AD1-FACF-3A5030E7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02" y="84902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9A313586-1AF9-FB5D-ED95-96A25FD83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4417F5-5020-7358-7F61-AF5CC237E900}"/>
              </a:ext>
            </a:extLst>
          </p:cNvPr>
          <p:cNvSpPr txBox="1"/>
          <p:nvPr/>
        </p:nvSpPr>
        <p:spPr>
          <a:xfrm>
            <a:off x="595203" y="-17423"/>
            <a:ext cx="8396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EN MATIÈRE DE GOUVERNANCE ET D'ALLOCATION DE L'EAU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86BE4D73-33FE-BC78-6118-12714E47515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82" y="6452977"/>
            <a:ext cx="925818" cy="307777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94565D18-CEA5-D1A6-0077-7002CFFEC91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43608" y="6452977"/>
            <a:ext cx="730838" cy="307777"/>
          </a:xfrm>
          <a:prstGeom prst="rect">
            <a:avLst/>
          </a:prstGeom>
          <a:ln/>
        </p:spPr>
      </p:pic>
      <p:pic>
        <p:nvPicPr>
          <p:cNvPr id="14" name="image3.png">
            <a:extLst>
              <a:ext uri="{FF2B5EF4-FFF2-40B4-BE49-F238E27FC236}">
                <a16:creationId xmlns:a16="http://schemas.microsoft.com/office/drawing/2014/main" id="{6D501BB2-F678-FC4C-0965-C4E85BAB691C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827291" y="6452976"/>
            <a:ext cx="1160533" cy="323769"/>
          </a:xfrm>
          <a:prstGeom prst="rect">
            <a:avLst/>
          </a:prstGeom>
          <a:ln/>
        </p:spPr>
      </p:pic>
      <p:sp>
        <p:nvSpPr>
          <p:cNvPr id="2" name="Rectangle 63">
            <a:extLst>
              <a:ext uri="{FF2B5EF4-FFF2-40B4-BE49-F238E27FC236}">
                <a16:creationId xmlns:a16="http://schemas.microsoft.com/office/drawing/2014/main" id="{D623F38D-AD62-78F4-4721-A7AFC2B2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904" y="690463"/>
            <a:ext cx="488755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MIX</a:t>
            </a:r>
            <a:r>
              <a:rPr lang="fr-FR" sz="2000" dirty="0">
                <a:solidFill>
                  <a:srgbClr val="002060"/>
                </a:solidFill>
                <a:latin typeface="Calibri" pitchFamily="34" charset="0"/>
              </a:rPr>
              <a:t> d’eau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Gestion Intégrée des Ressources en Eau</a:t>
            </a:r>
            <a:r>
              <a:rPr lang="fr-FR" sz="2000" dirty="0">
                <a:solidFill>
                  <a:srgbClr val="002060"/>
                </a:solidFill>
                <a:latin typeface="Calibri" pitchFamily="34" charset="0"/>
              </a:rPr>
              <a:t> par 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bassin</a:t>
            </a:r>
            <a:endParaRPr 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8" name="Rectangle 63">
            <a:extLst>
              <a:ext uri="{FF2B5EF4-FFF2-40B4-BE49-F238E27FC236}">
                <a16:creationId xmlns:a16="http://schemas.microsoft.com/office/drawing/2014/main" id="{DB54A98E-7014-2144-9754-61A4D644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836712"/>
            <a:ext cx="229455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2060"/>
                </a:solidFill>
                <a:latin typeface="Calibri" pitchFamily="34" charset="0"/>
              </a:rPr>
              <a:t>O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</a:rPr>
              <a:t>rganismes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</a:rPr>
              <a:t>B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</a:rPr>
              <a:t>assin</a:t>
            </a: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8FD81FEC-855B-5FF5-E1D9-F992F538DB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23" y="1628800"/>
            <a:ext cx="2782478" cy="1679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63">
            <a:extLst>
              <a:ext uri="{FF2B5EF4-FFF2-40B4-BE49-F238E27FC236}">
                <a16:creationId xmlns:a16="http://schemas.microsoft.com/office/drawing/2014/main" id="{C71C8EBD-A48E-1E9E-0B55-BC73A085D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27" y="2247866"/>
            <a:ext cx="155588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1F3B73"/>
                </a:solidFill>
                <a:latin typeface="Calibri" pitchFamily="34" charset="0"/>
              </a:rPr>
              <a:t>Ressources</a:t>
            </a:r>
            <a:endParaRPr lang="en-US" sz="2200" dirty="0">
              <a:solidFill>
                <a:srgbClr val="1F3B73"/>
              </a:solidFill>
              <a:latin typeface="Calibri" pitchFamily="34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7CD5232C-5788-0FBA-47AD-7AB4C3E13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4862" y="2247866"/>
            <a:ext cx="231973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1F3B73"/>
                </a:solidFill>
                <a:latin typeface="Calibri" pitchFamily="34" charset="0"/>
              </a:rPr>
              <a:t>Demandes</a:t>
            </a:r>
            <a:endParaRPr lang="en-US" sz="2200" dirty="0">
              <a:solidFill>
                <a:srgbClr val="1F3B73"/>
              </a:solidFill>
              <a:latin typeface="Calibri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B1EDE960-307A-93E0-30B0-804C9091575F}"/>
              </a:ext>
            </a:extLst>
          </p:cNvPr>
          <p:cNvSpPr/>
          <p:nvPr/>
        </p:nvSpPr>
        <p:spPr bwMode="auto">
          <a:xfrm>
            <a:off x="2369256" y="2364086"/>
            <a:ext cx="641230" cy="198445"/>
          </a:xfrm>
          <a:prstGeom prst="rightArrow">
            <a:avLst/>
          </a:prstGeom>
          <a:solidFill>
            <a:srgbClr val="1F3B73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844B98B6-365C-E01F-D518-1D7107644D2A}"/>
              </a:ext>
            </a:extLst>
          </p:cNvPr>
          <p:cNvSpPr/>
          <p:nvPr/>
        </p:nvSpPr>
        <p:spPr bwMode="auto">
          <a:xfrm>
            <a:off x="6178838" y="2364086"/>
            <a:ext cx="641230" cy="198445"/>
          </a:xfrm>
          <a:prstGeom prst="rightArrow">
            <a:avLst/>
          </a:prstGeom>
          <a:solidFill>
            <a:srgbClr val="1F3B73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echa: curvada hacia arriba 17">
            <a:extLst>
              <a:ext uri="{FF2B5EF4-FFF2-40B4-BE49-F238E27FC236}">
                <a16:creationId xmlns:a16="http://schemas.microsoft.com/office/drawing/2014/main" id="{2CC76834-9983-91A6-F3DB-92B6739DDD82}"/>
              </a:ext>
            </a:extLst>
          </p:cNvPr>
          <p:cNvSpPr/>
          <p:nvPr/>
        </p:nvSpPr>
        <p:spPr bwMode="auto">
          <a:xfrm>
            <a:off x="1331640" y="2813943"/>
            <a:ext cx="6480720" cy="1364257"/>
          </a:xfrm>
          <a:prstGeom prst="curvedUpArrow">
            <a:avLst>
              <a:gd name="adj1" fmla="val 16240"/>
              <a:gd name="adj2" fmla="val 50000"/>
              <a:gd name="adj3" fmla="val 28337"/>
            </a:avLst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 descr="2.2 Estructura Organizacional - Gestión Empresarial BI">
            <a:extLst>
              <a:ext uri="{FF2B5EF4-FFF2-40B4-BE49-F238E27FC236}">
                <a16:creationId xmlns:a16="http://schemas.microsoft.com/office/drawing/2014/main" id="{A68C822D-5070-E237-94F5-1004686E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61" y="3712416"/>
            <a:ext cx="1279401" cy="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63">
            <a:extLst>
              <a:ext uri="{FF2B5EF4-FFF2-40B4-BE49-F238E27FC236}">
                <a16:creationId xmlns:a16="http://schemas.microsoft.com/office/drawing/2014/main" id="{5F5015EA-74F8-8E6B-19A1-C9EF9485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850" y="5539879"/>
            <a:ext cx="43363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srgbClr val="C00000"/>
                </a:solidFill>
              </a:rPr>
              <a:t>Autorité ( </a:t>
            </a:r>
            <a:r>
              <a:rPr lang="fr-FR" sz="2200" dirty="0">
                <a:solidFill>
                  <a:srgbClr val="C00000"/>
                </a:solidFill>
                <a:highlight>
                  <a:srgbClr val="CCECFF"/>
                </a:highlight>
              </a:rPr>
              <a:t>planification</a:t>
            </a:r>
            <a:r>
              <a:rPr lang="fr-FR" sz="2200" dirty="0">
                <a:solidFill>
                  <a:srgbClr val="C00000"/>
                </a:solidFill>
              </a:rPr>
              <a:t> / gestion )</a:t>
            </a:r>
            <a:endParaRPr lang="en-US" sz="2200" dirty="0">
              <a:solidFill>
                <a:srgbClr val="C00000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C00000"/>
                </a:solidFill>
              </a:rPr>
              <a:t>GIRE – GIRH - IWRM</a:t>
            </a:r>
            <a:endParaRPr lang="en-US" sz="2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CD7DAFE4-A507-591C-7DD2-A6E4D9823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918" y="3329089"/>
            <a:ext cx="214548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C00000"/>
                </a:solidFill>
                <a:latin typeface="Calibri" pitchFamily="34" charset="0"/>
              </a:rPr>
              <a:t>BASSIN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2128C810-0CA4-962B-D2E2-F239556AE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795" y="4561527"/>
            <a:ext cx="231973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1F3B73"/>
                </a:solidFill>
                <a:latin typeface="Calibri" pitchFamily="34" charset="0"/>
              </a:rPr>
              <a:t>NÉGOTIATION</a:t>
            </a: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1E479ADD-746E-E8D1-C600-B37A13C27266}"/>
              </a:ext>
            </a:extLst>
          </p:cNvPr>
          <p:cNvSpPr/>
          <p:nvPr/>
        </p:nvSpPr>
        <p:spPr bwMode="auto">
          <a:xfrm>
            <a:off x="4499992" y="4992414"/>
            <a:ext cx="144016" cy="437628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rgbClr val="156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BFAFB7-165E-19FC-1534-86312B232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6F682EBC-86D8-0380-6ACA-15790ECC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4016E9BD-74C2-52A8-9228-196581445D59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E89C5AA8-2C26-E26F-D3DC-323539D91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02" y="84902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6745A842-C6B7-35AB-AB60-B4279CB98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890E7B-7047-11D3-5268-304D0ABF0BFD}"/>
              </a:ext>
            </a:extLst>
          </p:cNvPr>
          <p:cNvSpPr txBox="1"/>
          <p:nvPr/>
        </p:nvSpPr>
        <p:spPr>
          <a:xfrm>
            <a:off x="595203" y="-17423"/>
            <a:ext cx="8396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EN MATIÈRE DE GOUVERNANCE ET D'ALLOCATION DE L'EAU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4F9DDFC2-C93E-A33C-CD7B-78C0B1F2F9A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82" y="6452977"/>
            <a:ext cx="925818" cy="307777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091C32A2-B5D1-FDCC-D017-EC032031297F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43608" y="6452977"/>
            <a:ext cx="730838" cy="307777"/>
          </a:xfrm>
          <a:prstGeom prst="rect">
            <a:avLst/>
          </a:prstGeom>
          <a:ln/>
        </p:spPr>
      </p:pic>
      <p:pic>
        <p:nvPicPr>
          <p:cNvPr id="14" name="image3.png">
            <a:extLst>
              <a:ext uri="{FF2B5EF4-FFF2-40B4-BE49-F238E27FC236}">
                <a16:creationId xmlns:a16="http://schemas.microsoft.com/office/drawing/2014/main" id="{7B63321D-8414-B871-7808-3C51EF5063E7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827291" y="6452976"/>
            <a:ext cx="1160533" cy="323769"/>
          </a:xfrm>
          <a:prstGeom prst="rect">
            <a:avLst/>
          </a:prstGeom>
          <a:ln/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E378E1E7-16A7-D566-FFC0-DE936E089E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91518"/>
            <a:ext cx="2673042" cy="21015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69F6EC-44AD-C3E8-B28E-F9501D5541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281" y="1484784"/>
            <a:ext cx="3542870" cy="36724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78EB62E-C85A-4108-1E6B-A4CA7E082E85}"/>
              </a:ext>
            </a:extLst>
          </p:cNvPr>
          <p:cNvSpPr/>
          <p:nvPr/>
        </p:nvSpPr>
        <p:spPr bwMode="auto">
          <a:xfrm>
            <a:off x="1802958" y="2946982"/>
            <a:ext cx="800493" cy="756703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FE40B0B4-0A21-B5CB-0785-AC922BB56A7F}"/>
              </a:ext>
            </a:extLst>
          </p:cNvPr>
          <p:cNvCxnSpPr>
            <a:stCxn id="11" idx="6"/>
            <a:endCxn id="9" idx="1"/>
          </p:cNvCxnSpPr>
          <p:nvPr/>
        </p:nvCxnSpPr>
        <p:spPr bwMode="auto">
          <a:xfrm flipV="1">
            <a:off x="2603451" y="3320988"/>
            <a:ext cx="2396830" cy="4346"/>
          </a:xfrm>
          <a:prstGeom prst="straightConnector1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Rectangle 63">
            <a:extLst>
              <a:ext uri="{FF2B5EF4-FFF2-40B4-BE49-F238E27FC236}">
                <a16:creationId xmlns:a16="http://schemas.microsoft.com/office/drawing/2014/main" id="{D91D819C-33FD-4A0C-3E4E-588B5F2A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132" y="5251847"/>
            <a:ext cx="397679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err="1">
                <a:solidFill>
                  <a:srgbClr val="1F3B73"/>
                </a:solidFill>
                <a:latin typeface="Calibri" pitchFamily="34" charset="0"/>
              </a:rPr>
              <a:t>Systèmes</a:t>
            </a:r>
            <a:r>
              <a:rPr lang="en-US" sz="2200" dirty="0">
                <a:solidFill>
                  <a:srgbClr val="1F3B73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rgbClr val="1F3B73"/>
                </a:solidFill>
                <a:latin typeface="Calibri" pitchFamily="34" charset="0"/>
              </a:rPr>
              <a:t>d'exploitation</a:t>
            </a:r>
            <a:endParaRPr lang="en-US" sz="2200" dirty="0">
              <a:solidFill>
                <a:srgbClr val="1F3B73"/>
              </a:solidFill>
              <a:latin typeface="Calibri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1F3B73"/>
                </a:solidFill>
              </a:rPr>
              <a:t>CH JÚCAR</a:t>
            </a:r>
            <a:endParaRPr lang="en-US" sz="2200" dirty="0">
              <a:solidFill>
                <a:srgbClr val="1F3B7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0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719A7A-EBDE-38EB-A943-4432961A7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5D23B222-83FB-BD09-0051-DD11FAC9F8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509DA603-977A-6EFF-2B3F-AE9130777ECC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13007AE8-36C9-3735-4018-88BB06F39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02" y="84902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25A0611E-6F7B-3616-84FC-1D37E37C2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A503F9-1095-4F1F-A8BC-6E74C2EB7A27}"/>
              </a:ext>
            </a:extLst>
          </p:cNvPr>
          <p:cNvSpPr txBox="1"/>
          <p:nvPr/>
        </p:nvSpPr>
        <p:spPr>
          <a:xfrm>
            <a:off x="595203" y="-17423"/>
            <a:ext cx="8396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EN MATIÈRE DE GOUVERNANCE ET D'ALLOCATION DE L'EAU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BC55723E-0107-74A0-225F-81BA5BCCB26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82" y="6452977"/>
            <a:ext cx="925818" cy="307777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8D9A6D6F-033F-7501-E9DA-1A8CDF8AC33E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43608" y="6452977"/>
            <a:ext cx="730838" cy="307777"/>
          </a:xfrm>
          <a:prstGeom prst="rect">
            <a:avLst/>
          </a:prstGeom>
          <a:ln/>
        </p:spPr>
      </p:pic>
      <p:pic>
        <p:nvPicPr>
          <p:cNvPr id="14" name="image3.png">
            <a:extLst>
              <a:ext uri="{FF2B5EF4-FFF2-40B4-BE49-F238E27FC236}">
                <a16:creationId xmlns:a16="http://schemas.microsoft.com/office/drawing/2014/main" id="{C0B1B73A-4C1F-73DB-7475-6144C0156EF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827291" y="6452976"/>
            <a:ext cx="1160533" cy="323769"/>
          </a:xfrm>
          <a:prstGeom prst="rect">
            <a:avLst/>
          </a:prstGeom>
          <a:ln/>
        </p:spPr>
      </p:pic>
      <p:sp>
        <p:nvSpPr>
          <p:cNvPr id="49" name="Line 2">
            <a:extLst>
              <a:ext uri="{FF2B5EF4-FFF2-40B4-BE49-F238E27FC236}">
                <a16:creationId xmlns:a16="http://schemas.microsoft.com/office/drawing/2014/main" id="{75CC463A-B1B5-1E1F-9058-22C9CE8B5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287" y="3484315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7B6FC1F8-13D1-626D-C2F6-4B593C4AF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1340620"/>
            <a:ext cx="1690688" cy="3359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600" b="1" dirty="0" err="1">
                <a:solidFill>
                  <a:srgbClr val="000099"/>
                </a:solidFill>
                <a:latin typeface="Candara" pitchFamily="34" charset="0"/>
              </a:rPr>
              <a:t>Présidence</a:t>
            </a:r>
            <a:endParaRPr lang="es-ES_tradnl" sz="1600" b="1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06E5EC3E-A007-3E16-459C-AE5374A34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3018607"/>
            <a:ext cx="1181415" cy="4898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FF7C80"/>
                </a:solidFill>
                <a:latin typeface="Candara" pitchFamily="34" charset="0"/>
              </a:rPr>
              <a:t>ASSEMBLÉE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FF7C80"/>
                </a:solidFill>
                <a:latin typeface="Candara" pitchFamily="34" charset="0"/>
              </a:rPr>
              <a:t>DES USAGERS</a:t>
            </a:r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6AC877E8-5FF3-38E7-5D31-DBFB1F8AF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88" y="2293120"/>
            <a:ext cx="2329165" cy="335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s-ES_tradnl" sz="1600" b="1" dirty="0" err="1">
                <a:solidFill>
                  <a:srgbClr val="000099"/>
                </a:solidFill>
                <a:latin typeface="Candara" pitchFamily="34" charset="0"/>
              </a:rPr>
              <a:t>Organismes</a:t>
            </a:r>
            <a:r>
              <a:rPr lang="es-ES_tradnl" sz="1600" b="1" dirty="0">
                <a:solidFill>
                  <a:srgbClr val="000099"/>
                </a:solidFill>
                <a:latin typeface="Candara" pitchFamily="34" charset="0"/>
              </a:rPr>
              <a:t> de GESTION</a:t>
            </a:r>
          </a:p>
        </p:txBody>
      </p:sp>
      <p:sp>
        <p:nvSpPr>
          <p:cNvPr id="53" name="Rectangle 12">
            <a:extLst>
              <a:ext uri="{FF2B5EF4-FFF2-40B4-BE49-F238E27FC236}">
                <a16:creationId xmlns:a16="http://schemas.microsoft.com/office/drawing/2014/main" id="{DD9B6765-8898-C690-8257-99537B69C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184" y="2269307"/>
            <a:ext cx="2832379" cy="33598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FontTx/>
              <a:buNone/>
              <a:defRPr/>
            </a:pPr>
            <a:r>
              <a:rPr lang="es-ES_tradnl" sz="1600" b="1" dirty="0" err="1">
                <a:solidFill>
                  <a:srgbClr val="000099"/>
                </a:solidFill>
                <a:latin typeface="Candara" pitchFamily="34" charset="0"/>
              </a:rPr>
              <a:t>Organisme</a:t>
            </a:r>
            <a:r>
              <a:rPr lang="es-ES_tradnl" sz="1600" b="1" dirty="0">
                <a:solidFill>
                  <a:srgbClr val="000099"/>
                </a:solidFill>
                <a:latin typeface="Candara" pitchFamily="34" charset="0"/>
              </a:rPr>
              <a:t> de PLANIFICATION</a:t>
            </a:r>
          </a:p>
        </p:txBody>
      </p:sp>
      <p:sp>
        <p:nvSpPr>
          <p:cNvPr id="54" name="Rectangle 13">
            <a:extLst>
              <a:ext uri="{FF2B5EF4-FFF2-40B4-BE49-F238E27FC236}">
                <a16:creationId xmlns:a16="http://schemas.microsoft.com/office/drawing/2014/main" id="{E7A8318A-81D7-9DAB-2031-0FFE2BD9A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487" y="2269307"/>
            <a:ext cx="2199321" cy="335989"/>
          </a:xfrm>
          <a:prstGeom prst="rect">
            <a:avLst/>
          </a:prstGeom>
          <a:solidFill>
            <a:srgbClr val="FFD34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  <a:buFontTx/>
              <a:buNone/>
            </a:pPr>
            <a:r>
              <a:rPr lang="es-ES_tradnl" sz="1600" b="1" dirty="0" err="1">
                <a:solidFill>
                  <a:srgbClr val="000099"/>
                </a:solidFill>
                <a:latin typeface="Candara" pitchFamily="34" charset="0"/>
              </a:rPr>
              <a:t>Organisme</a:t>
            </a:r>
            <a:r>
              <a:rPr lang="es-ES_tradnl" sz="1600" b="1" dirty="0">
                <a:solidFill>
                  <a:srgbClr val="000099"/>
                </a:solidFill>
                <a:latin typeface="Candara" pitchFamily="34" charset="0"/>
              </a:rPr>
              <a:t> DIRECTEUR</a:t>
            </a: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DB6355A6-EE74-10B7-945D-5A24FA6408ED}"/>
              </a:ext>
            </a:extLst>
          </p:cNvPr>
          <p:cNvSpPr>
            <a:spLocks/>
          </p:cNvSpPr>
          <p:nvPr/>
        </p:nvSpPr>
        <p:spPr bwMode="auto">
          <a:xfrm>
            <a:off x="1330287" y="1959744"/>
            <a:ext cx="6280756" cy="45719"/>
          </a:xfrm>
          <a:custGeom>
            <a:avLst/>
            <a:gdLst>
              <a:gd name="T0" fmla="*/ 2147483647 w 4742"/>
              <a:gd name="T1" fmla="*/ 2147483647 h 13"/>
              <a:gd name="T2" fmla="*/ 2147483647 w 4742"/>
              <a:gd name="T3" fmla="*/ 0 h 13"/>
              <a:gd name="T4" fmla="*/ 0 w 4742"/>
              <a:gd name="T5" fmla="*/ 0 h 13"/>
              <a:gd name="T6" fmla="*/ 0 w 4742"/>
              <a:gd name="T7" fmla="*/ 2147483647 h 13"/>
              <a:gd name="T8" fmla="*/ 2147483647 w 4742"/>
              <a:gd name="T9" fmla="*/ 2147483647 h 13"/>
              <a:gd name="T10" fmla="*/ 2147483647 w 4742"/>
              <a:gd name="T11" fmla="*/ 2147483647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2"/>
              <a:gd name="T19" fmla="*/ 0 h 13"/>
              <a:gd name="T20" fmla="*/ 4742 w 4742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2" h="13">
                <a:moveTo>
                  <a:pt x="4741" y="5"/>
                </a:moveTo>
                <a:lnTo>
                  <a:pt x="4741" y="0"/>
                </a:lnTo>
                <a:lnTo>
                  <a:pt x="0" y="0"/>
                </a:lnTo>
                <a:lnTo>
                  <a:pt x="0" y="12"/>
                </a:lnTo>
                <a:lnTo>
                  <a:pt x="4741" y="12"/>
                </a:lnTo>
                <a:lnTo>
                  <a:pt x="4741" y="5"/>
                </a:lnTo>
              </a:path>
            </a:pathLst>
          </a:custGeom>
          <a:solidFill>
            <a:srgbClr val="0000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D6376381-83AE-54EF-6544-86B94AE6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3031307"/>
            <a:ext cx="1338263" cy="6899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fr-FR" sz="1300" b="1" dirty="0">
                <a:solidFill>
                  <a:srgbClr val="FF7C80"/>
                </a:solidFill>
                <a:latin typeface="Candara" pitchFamily="34" charset="0"/>
              </a:rPr>
              <a:t>COMISSION </a:t>
            </a:r>
            <a:r>
              <a:rPr lang="es-ES_tradnl" sz="1300" b="1" dirty="0">
                <a:solidFill>
                  <a:srgbClr val="FF7C80"/>
                </a:solidFill>
                <a:latin typeface="Candara" pitchFamily="34" charset="0"/>
              </a:rPr>
              <a:t>D’ÉCHARGE DES BARRAGES</a:t>
            </a:r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A7E88B36-58BC-58B0-C5B5-0AEA32FB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3024957"/>
            <a:ext cx="1400128" cy="4898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FF7C80"/>
                </a:solidFill>
                <a:latin typeface="Candara" pitchFamily="34" charset="0"/>
              </a:rPr>
              <a:t>CONSEIL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FF7C80"/>
                </a:solidFill>
                <a:latin typeface="Candara" pitchFamily="34" charset="0"/>
              </a:rPr>
              <a:t>D'EXPLOITATION</a:t>
            </a:r>
          </a:p>
        </p:txBody>
      </p:sp>
      <p:sp>
        <p:nvSpPr>
          <p:cNvPr id="58" name="Rectangle 17">
            <a:extLst>
              <a:ext uri="{FF2B5EF4-FFF2-40B4-BE49-F238E27FC236}">
                <a16:creationId xmlns:a16="http://schemas.microsoft.com/office/drawing/2014/main" id="{3AC594C6-FF67-CBEB-50F4-D1E2B85BB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3018607"/>
            <a:ext cx="1520224" cy="4898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FF7C80"/>
                </a:solidFill>
                <a:latin typeface="Candara" pitchFamily="34" charset="0"/>
              </a:rPr>
              <a:t>COMMISSION DES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FF7C80"/>
                </a:solidFill>
                <a:latin typeface="Candara" pitchFamily="34" charset="0"/>
              </a:rPr>
              <a:t>TRAVAUX PUBLICS</a:t>
            </a:r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id="{DDD50AD8-D440-2A96-4E02-CC108601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433" y="3710005"/>
            <a:ext cx="971421" cy="4898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000099"/>
                </a:solidFill>
                <a:latin typeface="Candara" pitchFamily="34" charset="0"/>
              </a:rPr>
              <a:t>CONSEIL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000099"/>
                </a:solidFill>
                <a:latin typeface="Candara" pitchFamily="34" charset="0"/>
              </a:rPr>
              <a:t>DU BASSIN</a:t>
            </a:r>
          </a:p>
        </p:txBody>
      </p:sp>
      <p:sp>
        <p:nvSpPr>
          <p:cNvPr id="60" name="Text Box 19">
            <a:extLst>
              <a:ext uri="{FF2B5EF4-FFF2-40B4-BE49-F238E27FC236}">
                <a16:creationId xmlns:a16="http://schemas.microsoft.com/office/drawing/2014/main" id="{F3965942-86A7-90B0-07FB-7102138E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65" y="3788230"/>
            <a:ext cx="2133600" cy="1506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Plan d'action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Élaboration des budgets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Opérations de crédit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Dossiers à soumettre au Conseil de l'eau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Actifs de l'Agence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Déclaration de surexploitation de la nappe phréatique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61" name="Text Box 20">
            <a:extLst>
              <a:ext uri="{FF2B5EF4-FFF2-40B4-BE49-F238E27FC236}">
                <a16:creationId xmlns:a16="http://schemas.microsoft.com/office/drawing/2014/main" id="{6EB38B54-9EA2-EFD4-31A0-0EADE20A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402360"/>
            <a:ext cx="3477582" cy="878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Problèmes entre les régies des eaux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Rapport annuel d'activité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Rapport sur les budgets des régies des eaux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Proposer des représentants à la Commission des réservoirs et au Conseil de l’eau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62" name="Text Box 21">
            <a:extLst>
              <a:ext uri="{FF2B5EF4-FFF2-40B4-BE49-F238E27FC236}">
                <a16:creationId xmlns:a16="http://schemas.microsoft.com/office/drawing/2014/main" id="{311F7ACE-618F-BC47-C959-3217AD958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817690"/>
            <a:ext cx="1826308" cy="878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Coordonne l'exploitation des ouvrages et des ressources hydrauliques</a:t>
            </a:r>
          </a:p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Constituer l’assemblée des usagers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DA79047F-67F9-9FB5-BE0A-7CCEBEC7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933056"/>
            <a:ext cx="1826305" cy="8785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Proposition sur le régime de remplissage et de vidange des réservoirs et des aquifères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73056" name="Text Box 23">
            <a:extLst>
              <a:ext uri="{FF2B5EF4-FFF2-40B4-BE49-F238E27FC236}">
                <a16:creationId xmlns:a16="http://schemas.microsoft.com/office/drawing/2014/main" id="{15D46E88-3F73-4A3A-8A2E-D93E4E4D3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4941168"/>
            <a:ext cx="1870075" cy="721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Signaler l'évolution et les incidents des travaux évalués à plus de 6 millions d'euros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73057" name="Text Box 24">
            <a:extLst>
              <a:ext uri="{FF2B5EF4-FFF2-40B4-BE49-F238E27FC236}">
                <a16:creationId xmlns:a16="http://schemas.microsoft.com/office/drawing/2014/main" id="{A5185667-57AB-91AF-E12C-6A89B1336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5803736"/>
            <a:ext cx="3435732" cy="721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938" indent="-7938" algn="just">
              <a:lnSpc>
                <a:spcPct val="85000"/>
              </a:lnSpc>
              <a:spcBef>
                <a:spcPct val="0"/>
              </a:spcBef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Soumettre le Plan Hydrologique du Bassin au gouvernement et rendre compte des questions liées à la gestion, à l’exploitation et à la protection du domaine hydraulique public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73058" name="Rectangle 25">
            <a:extLst>
              <a:ext uri="{FF2B5EF4-FFF2-40B4-BE49-F238E27FC236}">
                <a16:creationId xmlns:a16="http://schemas.microsoft.com/office/drawing/2014/main" id="{F08B395D-FAF9-DC56-880F-3B8CD378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73" y="3002732"/>
            <a:ext cx="1619611" cy="4898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CC9900"/>
                </a:solidFill>
                <a:latin typeface="Candara" pitchFamily="34" charset="0"/>
              </a:rPr>
              <a:t>CONSEIL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s-ES_tradnl" sz="1300" b="1" dirty="0">
                <a:solidFill>
                  <a:srgbClr val="CC9900"/>
                </a:solidFill>
                <a:latin typeface="Candara" pitchFamily="34" charset="0"/>
              </a:rPr>
              <a:t>D’ADMINISTRATION</a:t>
            </a:r>
          </a:p>
        </p:txBody>
      </p:sp>
      <p:sp>
        <p:nvSpPr>
          <p:cNvPr id="173059" name="Line 26">
            <a:extLst>
              <a:ext uri="{FF2B5EF4-FFF2-40B4-BE49-F238E27FC236}">
                <a16:creationId xmlns:a16="http://schemas.microsoft.com/office/drawing/2014/main" id="{77A8CC65-2E95-9EFF-A9BE-D563907E62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4460" y="3508485"/>
            <a:ext cx="545" cy="189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60" name="Line 27">
            <a:extLst>
              <a:ext uri="{FF2B5EF4-FFF2-40B4-BE49-F238E27FC236}">
                <a16:creationId xmlns:a16="http://schemas.microsoft.com/office/drawing/2014/main" id="{45D0DAFF-D34F-0660-01BA-2C8DD7FE7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51289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62" name="Line 28">
            <a:extLst>
              <a:ext uri="{FF2B5EF4-FFF2-40B4-BE49-F238E27FC236}">
                <a16:creationId xmlns:a16="http://schemas.microsoft.com/office/drawing/2014/main" id="{D8CAA3B0-B9A6-EF76-AEE4-2F7E88D99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184" y="3725467"/>
            <a:ext cx="0" cy="2075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63" name="Line 29">
            <a:extLst>
              <a:ext uri="{FF2B5EF4-FFF2-40B4-BE49-F238E27FC236}">
                <a16:creationId xmlns:a16="http://schemas.microsoft.com/office/drawing/2014/main" id="{98915C54-43AF-871F-D426-EEF063ADD3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6448" y="3521185"/>
            <a:ext cx="5871" cy="14199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65" name="Line 31">
            <a:extLst>
              <a:ext uri="{FF2B5EF4-FFF2-40B4-BE49-F238E27FC236}">
                <a16:creationId xmlns:a16="http://schemas.microsoft.com/office/drawing/2014/main" id="{1FA2BAA8-78F8-41C9-7F93-95E8E53DF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287" y="196450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66" name="Line 32">
            <a:extLst>
              <a:ext uri="{FF2B5EF4-FFF2-40B4-BE49-F238E27FC236}">
                <a16:creationId xmlns:a16="http://schemas.microsoft.com/office/drawing/2014/main" id="{79F57AA2-C6FE-C4D5-C199-97D43DD86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336" y="196450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67" name="Line 33">
            <a:extLst>
              <a:ext uri="{FF2B5EF4-FFF2-40B4-BE49-F238E27FC236}">
                <a16:creationId xmlns:a16="http://schemas.microsoft.com/office/drawing/2014/main" id="{F0268576-F1BE-A09E-35D1-1CD4E5A19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8024" y="198355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68" name="Line 34">
            <a:extLst>
              <a:ext uri="{FF2B5EF4-FFF2-40B4-BE49-F238E27FC236}">
                <a16:creationId xmlns:a16="http://schemas.microsoft.com/office/drawing/2014/main" id="{E258F74E-CBB1-F5C5-90D1-8D551F968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0287" y="26217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69" name="Freeform 35">
            <a:extLst>
              <a:ext uri="{FF2B5EF4-FFF2-40B4-BE49-F238E27FC236}">
                <a16:creationId xmlns:a16="http://schemas.microsoft.com/office/drawing/2014/main" id="{25A25648-75CD-4E8C-5F31-7480B2F44C0B}"/>
              </a:ext>
            </a:extLst>
          </p:cNvPr>
          <p:cNvSpPr>
            <a:spLocks/>
          </p:cNvSpPr>
          <p:nvPr/>
        </p:nvSpPr>
        <p:spPr bwMode="auto">
          <a:xfrm>
            <a:off x="2901279" y="2799577"/>
            <a:ext cx="4545167" cy="231730"/>
          </a:xfrm>
          <a:custGeom>
            <a:avLst/>
            <a:gdLst>
              <a:gd name="T0" fmla="*/ 0 w 2640"/>
              <a:gd name="T1" fmla="*/ 2147483647 h 144"/>
              <a:gd name="T2" fmla="*/ 0 w 2640"/>
              <a:gd name="T3" fmla="*/ 0 h 144"/>
              <a:gd name="T4" fmla="*/ 2147483647 w 2640"/>
              <a:gd name="T5" fmla="*/ 0 h 144"/>
              <a:gd name="T6" fmla="*/ 2147483647 w 2640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44"/>
              <a:gd name="T14" fmla="*/ 2640 w 2640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44">
                <a:moveTo>
                  <a:pt x="0" y="144"/>
                </a:moveTo>
                <a:lnTo>
                  <a:pt x="0" y="0"/>
                </a:lnTo>
                <a:lnTo>
                  <a:pt x="2640" y="0"/>
                </a:lnTo>
                <a:lnTo>
                  <a:pt x="2640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70" name="Line 36">
            <a:extLst>
              <a:ext uri="{FF2B5EF4-FFF2-40B4-BE49-F238E27FC236}">
                <a16:creationId xmlns:a16="http://schemas.microsoft.com/office/drawing/2014/main" id="{90F08F0A-2F68-7FEF-1F6E-0E39F74EE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80270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71" name="Line 37">
            <a:extLst>
              <a:ext uri="{FF2B5EF4-FFF2-40B4-BE49-F238E27FC236}">
                <a16:creationId xmlns:a16="http://schemas.microsoft.com/office/drawing/2014/main" id="{943D0AD1-23F3-078D-143B-821FC3C73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184" y="280270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72" name="Line 38">
            <a:extLst>
              <a:ext uri="{FF2B5EF4-FFF2-40B4-BE49-F238E27FC236}">
                <a16:creationId xmlns:a16="http://schemas.microsoft.com/office/drawing/2014/main" id="{3D9BD3D2-B68C-05B7-9442-17C34C306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8024" y="265030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73" name="Line 39">
            <a:extLst>
              <a:ext uri="{FF2B5EF4-FFF2-40B4-BE49-F238E27FC236}">
                <a16:creationId xmlns:a16="http://schemas.microsoft.com/office/drawing/2014/main" id="{D3EBC8CE-4D18-75A6-71EE-9663798AC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6456" y="2640782"/>
            <a:ext cx="0" cy="10665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74" name="Line 34">
            <a:extLst>
              <a:ext uri="{FF2B5EF4-FFF2-40B4-BE49-F238E27FC236}">
                <a16:creationId xmlns:a16="http://schemas.microsoft.com/office/drawing/2014/main" id="{EEC65CB5-99DC-25E4-1E6B-8B92C06B8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128" y="1676609"/>
            <a:ext cx="0" cy="306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3075" name="Line 39">
            <a:extLst>
              <a:ext uri="{FF2B5EF4-FFF2-40B4-BE49-F238E27FC236}">
                <a16:creationId xmlns:a16="http://schemas.microsoft.com/office/drawing/2014/main" id="{8F7D3497-899D-B8F8-8E69-C88BF5C1E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0582" y="4182452"/>
            <a:ext cx="11745" cy="1618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EDC2A4B-2414-04C2-0B56-434D818E203C}"/>
              </a:ext>
            </a:extLst>
          </p:cNvPr>
          <p:cNvSpPr/>
          <p:nvPr/>
        </p:nvSpPr>
        <p:spPr bwMode="auto">
          <a:xfrm>
            <a:off x="2325945" y="2733361"/>
            <a:ext cx="6278501" cy="10587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C6CA41-8141-2C63-09C2-B73732B61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410" y="5029251"/>
            <a:ext cx="875159" cy="9071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DA2DC2F-6C8A-8085-FD96-8EE2D6FC8675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 flipH="1">
            <a:off x="4836990" y="3521185"/>
            <a:ext cx="14286" cy="1508066"/>
          </a:xfrm>
          <a:prstGeom prst="straightConnector1">
            <a:avLst/>
          </a:prstGeom>
          <a:solidFill>
            <a:schemeClr val="bg1">
              <a:alpha val="50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844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59722E-6283-F4BA-9B03-F9E64130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64EF1806-2DE7-AE5E-3372-CA69663903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D2BC4A25-A594-325B-15B5-62BA9264B438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0085C475-DAC4-266F-5A36-F68731332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02" y="84902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8C92321E-A122-8BC9-B6BF-C462746B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30A8C4-5637-4D0D-CC72-5C7C7EBCB3E2}"/>
              </a:ext>
            </a:extLst>
          </p:cNvPr>
          <p:cNvSpPr txBox="1"/>
          <p:nvPr/>
        </p:nvSpPr>
        <p:spPr>
          <a:xfrm>
            <a:off x="595203" y="-17423"/>
            <a:ext cx="8396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EN MATIÈRE DE GOUVERNANCE ET D'ALLOCATION DE L'EAU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51305863-CEC4-22BE-E978-5FBFA58E8E5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82" y="6452977"/>
            <a:ext cx="925818" cy="307777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3CEA3AE4-3086-E72D-5A88-28301498BC1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43608" y="6452977"/>
            <a:ext cx="730838" cy="307777"/>
          </a:xfrm>
          <a:prstGeom prst="rect">
            <a:avLst/>
          </a:prstGeom>
          <a:ln/>
        </p:spPr>
      </p:pic>
      <p:pic>
        <p:nvPicPr>
          <p:cNvPr id="14" name="image3.png">
            <a:extLst>
              <a:ext uri="{FF2B5EF4-FFF2-40B4-BE49-F238E27FC236}">
                <a16:creationId xmlns:a16="http://schemas.microsoft.com/office/drawing/2014/main" id="{8331FD22-55FD-62A4-AD78-61B602421521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827291" y="6452976"/>
            <a:ext cx="1160533" cy="323769"/>
          </a:xfrm>
          <a:prstGeom prst="rect">
            <a:avLst/>
          </a:prstGeom>
          <a:ln/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000D9FE-CD4B-2167-DA30-805ECE28A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758" y="2948186"/>
            <a:ext cx="2319824" cy="2079482"/>
          </a:xfrm>
          <a:prstGeom prst="rect">
            <a:avLst/>
          </a:prstGeom>
        </p:spPr>
      </p:pic>
      <p:sp>
        <p:nvSpPr>
          <p:cNvPr id="27" name="Rectangle 63">
            <a:extLst>
              <a:ext uri="{FF2B5EF4-FFF2-40B4-BE49-F238E27FC236}">
                <a16:creationId xmlns:a16="http://schemas.microsoft.com/office/drawing/2014/main" id="{1ED4A238-064A-F1E7-5334-36DAFDB29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340" y="1700808"/>
            <a:ext cx="40323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Plans Spéciaux de </a:t>
            </a:r>
            <a:r>
              <a:rPr lang="fr-FR" sz="20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Sécheresse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(Espagne, 2007, </a:t>
            </a:r>
            <a:r>
              <a:rPr lang="fr-FR" sz="200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NON DCE</a:t>
            </a:r>
            <a:r>
              <a:rPr lang="fr-FR" sz="20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, 4éme)</a:t>
            </a: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7B41C99-01FF-8BE0-3CD2-1FE541F07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492896"/>
            <a:ext cx="5571926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DIAGNOSTIC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Analyse et caractérisation historiques des sécheresses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Définition d'un </a:t>
            </a:r>
            <a:r>
              <a:rPr lang="fr-FR" sz="1800" b="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système d'indicateurs</a:t>
            </a: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, de seuils, scénarios  et de phases de sécheresse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PROGRAMME DE MESURES</a:t>
            </a:r>
          </a:p>
          <a:p>
            <a:pPr marL="8001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Définition de </a:t>
            </a:r>
            <a:r>
              <a:rPr lang="fr-FR" sz="1800" b="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mesures</a:t>
            </a: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 pour chaque phase de sécheresse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ORGANISATION ET SYSTÈME DE </a:t>
            </a:r>
            <a:r>
              <a:rPr lang="fr-FR" sz="1800" b="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GESTION</a:t>
            </a:r>
            <a:endParaRPr lang="fr-FR" sz="1800" b="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ANALYSE DES IMPACTS</a:t>
            </a:r>
          </a:p>
          <a:p>
            <a:pPr marL="808038" lvl="1" indent="-3556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Environnementaux et économiques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C15DDFAE-7AC2-D676-51A3-91F7988B9024}"/>
              </a:ext>
            </a:extLst>
          </p:cNvPr>
          <p:cNvCxnSpPr>
            <a:cxnSpLocks/>
          </p:cNvCxnSpPr>
          <p:nvPr/>
        </p:nvCxnSpPr>
        <p:spPr>
          <a:xfrm flipH="1">
            <a:off x="1314117" y="3573016"/>
            <a:ext cx="1895145" cy="0"/>
          </a:xfrm>
          <a:prstGeom prst="straightConnector1">
            <a:avLst/>
          </a:prstGeom>
          <a:noFill/>
          <a:ln w="444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4AE169C-8601-1588-EDF3-E21FCF608B1E}"/>
              </a:ext>
            </a:extLst>
          </p:cNvPr>
          <p:cNvSpPr/>
          <p:nvPr/>
        </p:nvSpPr>
        <p:spPr>
          <a:xfrm>
            <a:off x="3209262" y="1662223"/>
            <a:ext cx="5782536" cy="4575085"/>
          </a:xfrm>
          <a:prstGeom prst="rect">
            <a:avLst/>
          </a:prstGeom>
          <a:noFill/>
          <a:ln w="19050" cap="flat" cmpd="sng" algn="ctr">
            <a:solidFill>
              <a:srgbClr val="0E2841">
                <a:lumMod val="75000"/>
                <a:lumOff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FE595B9-6EE2-7B64-69EC-C6EF3552593B}"/>
              </a:ext>
            </a:extLst>
          </p:cNvPr>
          <p:cNvSpPr txBox="1"/>
          <p:nvPr/>
        </p:nvSpPr>
        <p:spPr>
          <a:xfrm>
            <a:off x="1504205" y="5217973"/>
            <a:ext cx="1407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SDAGE / PH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solidFill>
                  <a:srgbClr val="002060"/>
                </a:solidFill>
                <a:latin typeface="Aptos" panose="02110004020202020204"/>
                <a:ea typeface="+mn-ea"/>
                <a:cs typeface="+mn-cs"/>
              </a:rPr>
              <a:t>(DCE)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CC23057-5F43-756C-9E95-2BD55001D714}"/>
              </a:ext>
            </a:extLst>
          </p:cNvPr>
          <p:cNvCxnSpPr>
            <a:cxnSpLocks/>
          </p:cNvCxnSpPr>
          <p:nvPr/>
        </p:nvCxnSpPr>
        <p:spPr>
          <a:xfrm flipV="1">
            <a:off x="2165966" y="4635999"/>
            <a:ext cx="0" cy="557849"/>
          </a:xfrm>
          <a:prstGeom prst="straightConnector1">
            <a:avLst/>
          </a:prstGeom>
          <a:noFill/>
          <a:ln w="4445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32A7464-B08F-9BA0-BB20-D8DCCE5194A2}"/>
              </a:ext>
            </a:extLst>
          </p:cNvPr>
          <p:cNvSpPr txBox="1"/>
          <p:nvPr/>
        </p:nvSpPr>
        <p:spPr>
          <a:xfrm>
            <a:off x="2186775" y="974387"/>
            <a:ext cx="5213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FF0000"/>
                </a:solidFill>
                <a:latin typeface="Aptos" panose="02110004020202020204"/>
                <a:ea typeface="+mn-ea"/>
                <a:cs typeface="+mn-cs"/>
              </a:rPr>
              <a:t>la caractéristique principale MED: la PÉNURIE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027FDA7-112D-76A8-71E6-EEC8E6AEAEC8}"/>
              </a:ext>
            </a:extLst>
          </p:cNvPr>
          <p:cNvSpPr txBox="1"/>
          <p:nvPr/>
        </p:nvSpPr>
        <p:spPr>
          <a:xfrm>
            <a:off x="306625" y="2226060"/>
            <a:ext cx="2604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Pénurie ≠</a:t>
            </a:r>
            <a:r>
              <a:rPr lang="fr-FR" sz="1800" dirty="0">
                <a:solidFill>
                  <a:schemeClr val="tx1"/>
                </a:solidFill>
                <a:latin typeface="Aptos" panose="02110004020202020204"/>
              </a:rPr>
              <a:t> ≠</a:t>
            </a:r>
            <a:r>
              <a:rPr lang="fr-FR" sz="18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 Sécheresse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B219495-C78E-763A-7C18-9C65516516A6}"/>
              </a:ext>
            </a:extLst>
          </p:cNvPr>
          <p:cNvSpPr txBox="1"/>
          <p:nvPr/>
        </p:nvSpPr>
        <p:spPr>
          <a:xfrm>
            <a:off x="4716016" y="5725411"/>
            <a:ext cx="3053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chemeClr val="tx1"/>
                </a:solidFill>
                <a:latin typeface="Aptos" panose="02110004020202020204"/>
                <a:ea typeface="+mn-ea"/>
                <a:cs typeface="+mn-cs"/>
              </a:rPr>
              <a:t>NON INFRASTRUCTUREL</a:t>
            </a:r>
          </a:p>
        </p:txBody>
      </p:sp>
    </p:spTree>
    <p:extLst>
      <p:ext uri="{BB962C8B-B14F-4D97-AF65-F5344CB8AC3E}">
        <p14:creationId xmlns:p14="http://schemas.microsoft.com/office/powerpoint/2010/main" val="248603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EA9DDFB-9BB1-26DC-4F49-45A979B32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82CF5023-DC04-58F9-874A-8CAD594251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883F88DA-A463-32BD-4BA5-E2825D87891E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9E7B60F0-6F51-B3B2-449B-7364A7A9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202" y="84902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4D542A3F-8303-D99F-6BF0-EAEB3F27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9F04A4-6B4C-1216-F3B7-49B66CF468A6}"/>
              </a:ext>
            </a:extLst>
          </p:cNvPr>
          <p:cNvSpPr txBox="1"/>
          <p:nvPr/>
        </p:nvSpPr>
        <p:spPr>
          <a:xfrm>
            <a:off x="595203" y="-17423"/>
            <a:ext cx="83965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EN MATIÈRE DE GOUVERNANCE ET D'ALLOCATION DE L'EAU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55DB415C-17BA-9ECD-DF9F-E2DD307DB11C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5782" y="6452977"/>
            <a:ext cx="925818" cy="307777"/>
          </a:xfrm>
          <a:prstGeom prst="rect">
            <a:avLst/>
          </a:prstGeom>
          <a:ln/>
        </p:spPr>
      </p:pic>
      <p:pic>
        <p:nvPicPr>
          <p:cNvPr id="13" name="image4.png">
            <a:extLst>
              <a:ext uri="{FF2B5EF4-FFF2-40B4-BE49-F238E27FC236}">
                <a16:creationId xmlns:a16="http://schemas.microsoft.com/office/drawing/2014/main" id="{B3349D59-1624-42A1-3DB4-00D806EF0B5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43608" y="6452977"/>
            <a:ext cx="730838" cy="307777"/>
          </a:xfrm>
          <a:prstGeom prst="rect">
            <a:avLst/>
          </a:prstGeom>
          <a:ln/>
        </p:spPr>
      </p:pic>
      <p:pic>
        <p:nvPicPr>
          <p:cNvPr id="14" name="image3.png">
            <a:extLst>
              <a:ext uri="{FF2B5EF4-FFF2-40B4-BE49-F238E27FC236}">
                <a16:creationId xmlns:a16="http://schemas.microsoft.com/office/drawing/2014/main" id="{69958978-E685-4272-4022-8B3AA2380E4B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827291" y="6452976"/>
            <a:ext cx="1160533" cy="323769"/>
          </a:xfrm>
          <a:prstGeom prst="rect">
            <a:avLst/>
          </a:prstGeom>
          <a:ln/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43C7A7B-4091-6A95-7119-A67E22A6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381" y="1680696"/>
            <a:ext cx="6775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 algn="ctr">
              <a:spcBef>
                <a:spcPts val="0"/>
              </a:spcBef>
              <a:spcAft>
                <a:spcPts val="0"/>
              </a:spcAft>
            </a:pPr>
            <a:r>
              <a:rPr lang="fr-FR" altLang="es-ES" sz="2000" b="1" dirty="0">
                <a:solidFill>
                  <a:srgbClr val="002060"/>
                </a:solidFill>
              </a:rPr>
              <a:t>CONFLIT ENTRE SYSTÈMES </a:t>
            </a:r>
            <a:r>
              <a:rPr lang="fr-FR" altLang="es-ES" sz="2000" b="1" dirty="0">
                <a:solidFill>
                  <a:srgbClr val="FF0000"/>
                </a:solidFill>
              </a:rPr>
              <a:t>TERRITORIAUX</a:t>
            </a:r>
            <a:r>
              <a:rPr lang="fr-FR" altLang="es-ES" sz="2000" b="1" dirty="0">
                <a:solidFill>
                  <a:srgbClr val="002060"/>
                </a:solidFill>
              </a:rPr>
              <a:t> ET </a:t>
            </a:r>
            <a:r>
              <a:rPr lang="fr-FR" altLang="es-ES" sz="2000" b="1" dirty="0">
                <a:solidFill>
                  <a:srgbClr val="FF0000"/>
                </a:solidFill>
              </a:rPr>
              <a:t>FLUVIAUX</a:t>
            </a:r>
            <a:endParaRPr lang="en-GB" altLang="es-ES" sz="2000" b="1" dirty="0">
              <a:solidFill>
                <a:srgbClr val="FF0000"/>
              </a:solidFill>
            </a:endParaRPr>
          </a:p>
        </p:txBody>
      </p:sp>
      <p:pic>
        <p:nvPicPr>
          <p:cNvPr id="4" name="Imagen 3" descr="Mapa&#10;&#10;El contenido generado por IA puede ser incorrecto.">
            <a:extLst>
              <a:ext uri="{FF2B5EF4-FFF2-40B4-BE49-F238E27FC236}">
                <a16:creationId xmlns:a16="http://schemas.microsoft.com/office/drawing/2014/main" id="{D74DF439-2900-9A25-9D80-CE8B8DDC44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6967158" cy="35614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Rayo 5">
            <a:extLst>
              <a:ext uri="{FF2B5EF4-FFF2-40B4-BE49-F238E27FC236}">
                <a16:creationId xmlns:a16="http://schemas.microsoft.com/office/drawing/2014/main" id="{554B145F-6CBA-FFA4-0F77-5E5EBB575B8E}"/>
              </a:ext>
            </a:extLst>
          </p:cNvPr>
          <p:cNvSpPr/>
          <p:nvPr/>
        </p:nvSpPr>
        <p:spPr>
          <a:xfrm rot="18421001">
            <a:off x="5076242" y="3342777"/>
            <a:ext cx="551149" cy="925820"/>
          </a:xfrm>
          <a:prstGeom prst="lightningBol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21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2D8AE4-0C43-0431-AE57-944C18977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1" name="1 Imagen">
            <a:extLst>
              <a:ext uri="{FF2B5EF4-FFF2-40B4-BE49-F238E27FC236}">
                <a16:creationId xmlns:a16="http://schemas.microsoft.com/office/drawing/2014/main" id="{2E7A9DD6-DCDF-3ECD-6EC2-08C3BEFE7E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88" y="22196"/>
            <a:ext cx="9142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>
            <a:extLst>
              <a:ext uri="{FF2B5EF4-FFF2-40B4-BE49-F238E27FC236}">
                <a16:creationId xmlns:a16="http://schemas.microsoft.com/office/drawing/2014/main" id="{A56595E6-A163-484D-1A42-4119487BAF05}"/>
              </a:ext>
            </a:extLst>
          </p:cNvPr>
          <p:cNvCxnSpPr/>
          <p:nvPr/>
        </p:nvCxnSpPr>
        <p:spPr bwMode="auto">
          <a:xfrm>
            <a:off x="0" y="692150"/>
            <a:ext cx="9144000" cy="0"/>
          </a:xfrm>
          <a:prstGeom prst="line">
            <a:avLst/>
          </a:prstGeom>
          <a:solidFill>
            <a:schemeClr val="bg1">
              <a:alpha val="50000"/>
            </a:schemeClr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6D70B836-71C0-55BB-798F-358EBE88E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293096"/>
            <a:ext cx="5230813" cy="11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fr-FR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Ramiro Martínez. </a:t>
            </a:r>
            <a:r>
              <a:rPr lang="en-GB" altLang="fr-FR" sz="14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Coordinateur</a:t>
            </a:r>
            <a:r>
              <a:rPr lang="en-GB" altLang="fr-FR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 Général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MENBO  Mediterranean Network of Basin Organisations</a:t>
            </a:r>
            <a:b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REMOB  Réseau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Méditerranéen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des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Organismes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Bassin</a:t>
            </a:r>
            <a:b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REMOC  Red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Mediterránea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Organismos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Cuenca</a:t>
            </a:r>
            <a:endParaRPr lang="fr-FR" altLang="fr-FR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6" descr="LogoREMOC_v1">
            <a:extLst>
              <a:ext uri="{FF2B5EF4-FFF2-40B4-BE49-F238E27FC236}">
                <a16:creationId xmlns:a16="http://schemas.microsoft.com/office/drawing/2014/main" id="{E9AE1A12-D1D8-FF98-CF8C-E3786736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4422" y="4349583"/>
            <a:ext cx="387350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E76B2B1C-5574-E4AC-C8B9-53D174A7B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891" y="6528027"/>
            <a:ext cx="22995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3050" indent="-273050" algn="ctr"/>
            <a:r>
              <a:rPr lang="en-GB" altLang="es-ES" sz="1400" i="1" dirty="0">
                <a:solidFill>
                  <a:srgbClr val="C00000"/>
                </a:solidFill>
              </a:rPr>
              <a:t> Rio de Janeiro, 16 </a:t>
            </a:r>
            <a:r>
              <a:rPr lang="en-GB" altLang="es-ES" sz="1400" i="1" dirty="0" err="1">
                <a:solidFill>
                  <a:srgbClr val="C00000"/>
                </a:solidFill>
              </a:rPr>
              <a:t>juin</a:t>
            </a:r>
            <a:r>
              <a:rPr lang="en-GB" altLang="es-ES" sz="1400" i="1" dirty="0">
                <a:solidFill>
                  <a:srgbClr val="C00000"/>
                </a:solidFill>
              </a:rPr>
              <a:t> 2026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FEE582-1DFF-9F13-8C2E-76B56AB6F78C}"/>
              </a:ext>
            </a:extLst>
          </p:cNvPr>
          <p:cNvSpPr txBox="1"/>
          <p:nvPr/>
        </p:nvSpPr>
        <p:spPr>
          <a:xfrm>
            <a:off x="385095" y="855588"/>
            <a:ext cx="8396595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Ateliers interactifs du 13e Sommet Mondial des Bassins (INBO)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« Partage d’expériences sur la gestion de la sécheresse et la répartition des ressources en eau 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91D7D1-FBA6-F590-ACD3-B53938DB505D}"/>
              </a:ext>
            </a:extLst>
          </p:cNvPr>
          <p:cNvSpPr txBox="1"/>
          <p:nvPr/>
        </p:nvSpPr>
        <p:spPr>
          <a:xfrm>
            <a:off x="385096" y="1643928"/>
            <a:ext cx="83965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1F3B73"/>
                </a:solidFill>
              </a:rPr>
              <a:t>Atelier interactif 3 : Allocation négociée de l'eau en contexte semi-aride : expérience de l'État de Ceará (Brésil) et dialogue avec les expériences africaines et européennes</a:t>
            </a:r>
            <a:endParaRPr lang="en-US" sz="1600" dirty="0">
              <a:solidFill>
                <a:srgbClr val="1F3B73"/>
              </a:solidFill>
            </a:endParaRPr>
          </a:p>
        </p:txBody>
      </p:sp>
      <p:pic>
        <p:nvPicPr>
          <p:cNvPr id="1026" name="Picture 2" descr="Institut méditerranéen de l'eau">
            <a:extLst>
              <a:ext uri="{FF2B5EF4-FFF2-40B4-BE49-F238E27FC236}">
                <a16:creationId xmlns:a16="http://schemas.microsoft.com/office/drawing/2014/main" id="{2BFC6396-9D72-7FD7-7A38-CDAFF985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42" y="5555192"/>
            <a:ext cx="1313309" cy="7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F8B03BD-3264-1498-1E88-C0AEC314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767" y="5677938"/>
            <a:ext cx="3512953" cy="31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fr-FR" sz="14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Comité</a:t>
            </a:r>
            <a:r>
              <a:rPr lang="en-GB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Scientifique et Technique</a:t>
            </a:r>
            <a:endParaRPr lang="fr-FR" altLang="fr-FR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8FA44E-2E1A-69A6-17EE-A4C12C75F40A}"/>
              </a:ext>
            </a:extLst>
          </p:cNvPr>
          <p:cNvSpPr txBox="1"/>
          <p:nvPr/>
        </p:nvSpPr>
        <p:spPr>
          <a:xfrm>
            <a:off x="467544" y="3061409"/>
            <a:ext cx="83965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DIALOGUE SUR LES EXPÉRIENCES AFRICAINES ET INTERNATIONALES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</a:rPr>
              <a:t>EN MATIÈRE DE GOUVERNANCE ET D'ALLOCATION DE L’EAU</a:t>
            </a:r>
          </a:p>
          <a:p>
            <a:pPr algn="ctr"/>
            <a:r>
              <a:rPr lang="en-US" sz="2000" dirty="0" err="1">
                <a:solidFill>
                  <a:srgbClr val="3333CC"/>
                </a:solidFill>
              </a:rPr>
              <a:t>Méditerranée</a:t>
            </a:r>
            <a:r>
              <a:rPr lang="en-US" sz="2000" dirty="0">
                <a:solidFill>
                  <a:srgbClr val="3333CC"/>
                </a:solidFill>
              </a:rPr>
              <a:t> - </a:t>
            </a:r>
            <a:r>
              <a:rPr lang="en-US" sz="2000" dirty="0" err="1">
                <a:solidFill>
                  <a:srgbClr val="3333CC"/>
                </a:solidFill>
              </a:rPr>
              <a:t>Espagne</a:t>
            </a:r>
            <a:r>
              <a:rPr lang="en-US" sz="2000" dirty="0">
                <a:solidFill>
                  <a:srgbClr val="3333CC"/>
                </a:solidFill>
              </a:rPr>
              <a:t> - Júcar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79C16715-14B7-13F9-CABD-B665B65F4B2E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052409" y="2313936"/>
            <a:ext cx="1460500" cy="465455"/>
          </a:xfrm>
          <a:prstGeom prst="rect">
            <a:avLst/>
          </a:prstGeom>
          <a:ln/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id="{D4E95B97-9826-BCED-EBF9-57DE84BFEEB4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005107" y="2313936"/>
            <a:ext cx="1054735" cy="413385"/>
          </a:xfrm>
          <a:prstGeom prst="rect">
            <a:avLst/>
          </a:prstGeom>
          <a:ln/>
        </p:spPr>
      </p:pic>
      <p:pic>
        <p:nvPicPr>
          <p:cNvPr id="11" name="image3.png">
            <a:extLst>
              <a:ext uri="{FF2B5EF4-FFF2-40B4-BE49-F238E27FC236}">
                <a16:creationId xmlns:a16="http://schemas.microsoft.com/office/drawing/2014/main" id="{8EEC8265-AD32-F3EC-ABEA-AD122909AA54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5508104" y="2276872"/>
            <a:ext cx="1531620" cy="495300"/>
          </a:xfrm>
          <a:prstGeom prst="rect">
            <a:avLst/>
          </a:prstGeom>
          <a:ln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EE0372A-608B-0495-51E4-9037B883F96F}"/>
              </a:ext>
            </a:extLst>
          </p:cNvPr>
          <p:cNvSpPr txBox="1"/>
          <p:nvPr/>
        </p:nvSpPr>
        <p:spPr>
          <a:xfrm>
            <a:off x="161600" y="4359090"/>
            <a:ext cx="18884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n>
                  <a:solidFill>
                    <a:srgbClr val="0E2841">
                      <a:lumMod val="75000"/>
                      <a:lumOff val="25000"/>
                    </a:srgbClr>
                  </a:solidFill>
                </a:ln>
                <a:solidFill>
                  <a:srgbClr val="FF0000"/>
                </a:solidFill>
              </a:rPr>
              <a:t>MERCI BEAUCOUP</a:t>
            </a:r>
            <a:endParaRPr lang="en-US" sz="2800" dirty="0">
              <a:ln>
                <a:solidFill>
                  <a:srgbClr val="0E2841">
                    <a:lumMod val="75000"/>
                    <a:lumOff val="25000"/>
                  </a:srgbClr>
                </a:solidFill>
              </a:ln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153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15752</TotalTime>
  <Words>790</Words>
  <Application>Microsoft Office PowerPoint</Application>
  <PresentationFormat>Presentación en pantalla (4:3)</PresentationFormat>
  <Paragraphs>140</Paragraphs>
  <Slides>9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Book Antiqua</vt:lpstr>
      <vt:lpstr>Calibri</vt:lpstr>
      <vt:lpstr>Candara</vt:lpstr>
      <vt:lpstr>Wingdings</vt:lpstr>
      <vt:lpstr>Diseño predeterminado</vt:lpstr>
      <vt:lpstr>Image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CCHHs en España</dc:title>
  <dc:creator>ramirevren</dc:creator>
  <cp:lastModifiedBy>Ramiro Martinez Costa</cp:lastModifiedBy>
  <cp:revision>1189</cp:revision>
  <cp:lastPrinted>2025-03-06T09:48:37Z</cp:lastPrinted>
  <dcterms:created xsi:type="dcterms:W3CDTF">2007-12-05T07:34:52Z</dcterms:created>
  <dcterms:modified xsi:type="dcterms:W3CDTF">2026-06-09T06:37:46Z</dcterms:modified>
</cp:coreProperties>
</file>