
<file path=[Content_Types].xml><?xml version="1.0" encoding="utf-8"?>
<Types xmlns="http://schemas.openxmlformats.org/package/2006/content-types">
  <Default ContentType="image/jpeg" Extension="jpg"/>
  <Default ContentType="application/vnd.openxmlformats-officedocument.spreadsheetml.sheet" Extension="xlsx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ms-office.chartcolorstyle+xml" PartName="/ppt/charts/colors1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drawingml.chart+xml" PartName="/ppt/charts/chart1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binary" PartName="/ppt/metadata"/>
  <Override ContentType="application/vnd.openxmlformats-officedocument.presentationml.notesMaster+xml" PartName="/ppt/notesMasters/notesMaster1.xml"/>
  <Override ContentType="application/vnd.ms-office.chartstyle+xml" PartName="/ppt/charts/style1.xml"/>
  <Override ContentType="application/vnd.openxmlformats-officedocument.presentationml.presProps+xml" PartName="/ppt/pres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6858000" cx="12192000"/>
  <p:notesSz cx="6797675" cy="9926625"/>
  <p:embeddedFontLst>
    <p:embeddedFont>
      <p:font typeface="Play"/>
      <p:regular r:id="rId24"/>
      <p:bold r:id="rId25"/>
    </p:embeddedFont>
    <p:embeddedFont>
      <p:font typeface="Quattrocento Sans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0" roundtripDataSignature="AMtx7mhLB/Xgkai183yV/aJD00waBKHQa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2D4DC70-13B6-41DC-A065-23278337D055}">
  <a:tblStyle styleId="{22D4DC70-13B6-41DC-A065-23278337D055}" styleName="Table_0">
    <a:wholeTbl>
      <a:tcTxStyle b="off" i="off">
        <a:font>
          <a:latin typeface="Aptos"/>
          <a:ea typeface="Aptos"/>
          <a:cs typeface="Aptos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7E9EC"/>
          </a:solidFill>
        </a:fill>
      </a:tcStyle>
    </a:wholeTbl>
    <a:band1H>
      <a:tcTxStyle b="off" i="off"/>
      <a:tcStyle>
        <a:fill>
          <a:solidFill>
            <a:srgbClr val="CAD1D8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CAD1D8"/>
          </a:solidFill>
        </a:fill>
      </a:tcStyle>
    </a:band1V>
    <a:band2V>
      <a:tcTxStyle b="off" i="off"/>
    </a:band2V>
    <a:lastCol>
      <a:tcTxStyle b="on" i="off">
        <a:font>
          <a:latin typeface="Aptos"/>
          <a:ea typeface="Aptos"/>
          <a:cs typeface="Aptos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Aptos"/>
          <a:ea typeface="Aptos"/>
          <a:cs typeface="Aptos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Aptos"/>
          <a:ea typeface="Aptos"/>
          <a:cs typeface="Aptos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Aptos"/>
          <a:ea typeface="Aptos"/>
          <a:cs typeface="Aptos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</a:neCell>
    <a:nwCell>
      <a:tcTxStyle b="off" i="off"/>
    </a:nwCell>
  </a:tblStyle>
  <a:tblStyle styleId="{91BAEF29-5872-4D8A-AE86-0CF823539A05}" styleName="Table_1">
    <a:wholeTbl>
      <a:tcTxStyle b="off" i="off">
        <a:font>
          <a:latin typeface="Aptos"/>
          <a:ea typeface="Aptos"/>
          <a:cs typeface="Aptos"/>
        </a:font>
        <a:schemeClr val="dk1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Play-regular.fntdata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QuattrocentoSans-regular.fntdata"/><Relationship Id="rId25" Type="http://schemas.openxmlformats.org/officeDocument/2006/relationships/font" Target="fonts/Play-bold.fntdata"/><Relationship Id="rId28" Type="http://schemas.openxmlformats.org/officeDocument/2006/relationships/font" Target="fonts/QuattrocentoSans-italic.fntdata"/><Relationship Id="rId27" Type="http://schemas.openxmlformats.org/officeDocument/2006/relationships/font" Target="fonts/QuattrocentoSans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QuattrocentoSans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customschemas.google.com/relationships/presentationmetadata" Target="meta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charts/_rels/chart1.xml.rels><?xml version="1.0" encoding="UTF-8" standalone="yes"?>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600" b="1" baseline="0" dirty="0">
                <a:solidFill>
                  <a:schemeClr val="tx1"/>
                </a:solidFill>
              </a:rPr>
              <a:t>Sectors </a:t>
            </a:r>
            <a:endParaRPr lang="en-US" sz="3600" b="1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% Use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0A8-4D2C-9C6E-4E8275F22A5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0A8-4D2C-9C6E-4E8275F22A5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0A8-4D2C-9C6E-4E8275F22A5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483-4BB0-BC4A-104B4372AE11}"/>
              </c:ext>
            </c:extLst>
          </c:dPt>
          <c:dLbls>
            <c:dLbl>
              <c:idx val="0"/>
              <c:layout>
                <c:manualLayout>
                  <c:x val="-0.16533102384893381"/>
                  <c:y val="-0.2232674207988221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0A8-4D2C-9C6E-4E8275F22A54}"/>
                </c:ext>
              </c:extLst>
            </c:dLbl>
            <c:dLbl>
              <c:idx val="3"/>
              <c:layout>
                <c:manualLayout>
                  <c:x val="4.4909895018832843E-2"/>
                  <c:y val="-7.9046705385123119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483-4BB0-BC4A-104B4372AE11}"/>
                </c:ext>
              </c:extLst>
            </c:dLbl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Hoja1!$A$2:$A$5</c:f>
              <c:strCache>
                <c:ptCount val="4"/>
                <c:pt idx="0">
                  <c:v>Agriculture</c:v>
                </c:pt>
                <c:pt idx="1">
                  <c:v>Urban</c:v>
                </c:pt>
                <c:pt idx="2">
                  <c:v>Industries</c:v>
                </c:pt>
                <c:pt idx="3">
                  <c:v>Others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63</c:v>
                </c:pt>
                <c:pt idx="1">
                  <c:v>20</c:v>
                </c:pt>
                <c:pt idx="2">
                  <c:v>10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83-4BB0-BC4A-104B4372AE11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0443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6" name="Google Shape;96;p1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0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2" name="Google Shape;252;p10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1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5" name="Google Shape;265;p11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2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1" name="Google Shape;281;p12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3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8" name="Google Shape;288;p13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4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8" name="Google Shape;298;p14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5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7" name="Google Shape;317;p15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6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4" name="Google Shape;324;p16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5" name="Google Shape;325;p16:notes"/>
          <p:cNvSpPr txBox="1"/>
          <p:nvPr>
            <p:ph idx="12" type="sldNum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7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7" name="Google Shape;337;p17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3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4" name="Google Shape;354;p33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/>
          <p:nvPr>
            <p:ph idx="2" type="sldImg"/>
          </p:nvPr>
        </p:nvSpPr>
        <p:spPr>
          <a:xfrm>
            <a:off x="484188" y="1281113"/>
            <a:ext cx="6135687" cy="34512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" name="Google Shape;107;p2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/>
              <a:t>B: Then we’ll move on with a couple of case studies and see who collaboration with different social agents/stakeholders  is vital in this process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8" name="Google Shape;108;p2:notes"/>
          <p:cNvSpPr txBox="1"/>
          <p:nvPr>
            <p:ph idx="12" type="sldNum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:notes"/>
          <p:cNvSpPr/>
          <p:nvPr>
            <p:ph idx="2" type="sldImg"/>
          </p:nvPr>
        </p:nvSpPr>
        <p:spPr>
          <a:xfrm>
            <a:off x="484188" y="1281113"/>
            <a:ext cx="6135687" cy="34512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" name="Google Shape;122;p3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/>
              <a:t>B: Then we’ll move on with a couple of case studies and see who collaboration with different social agents/stakeholders  is vital in this process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3" name="Google Shape;123;p3:notes"/>
          <p:cNvSpPr txBox="1"/>
          <p:nvPr>
            <p:ph idx="12" type="sldNum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7" name="Google Shape;137;p4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5" name="Google Shape;155;p5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6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0" name="Google Shape;180;p6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7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1" name="Google Shape;191;p7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8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0" name="Google Shape;210;p8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9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3" name="Google Shape;233;p9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8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8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0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9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29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4" name="Google Shape;74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0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" name="Google Shape;80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1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31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" name="Google Shape;86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Diseño personalizado">
  <p:cSld name="2_Diseño personalizado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2"/>
          <p:cNvSpPr txBox="1"/>
          <p:nvPr/>
        </p:nvSpPr>
        <p:spPr>
          <a:xfrm>
            <a:off x="11867600" y="6581001"/>
            <a:ext cx="506334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747474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7474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://intranet.chj.es/SecretariaGeneral/RRHH/Pblica/Imagen%20visual/Logotipos/PNG%20(sin%20fondo)/Logotipo%20.%20H.%20Color.png" id="91" name="Google Shape;91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404389" y="129588"/>
            <a:ext cx="1605253" cy="4397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2" name="Google Shape;92;p32"/>
          <p:cNvGraphicFramePr/>
          <p:nvPr/>
        </p:nvGraphicFramePr>
        <p:xfrm>
          <a:off x="0" y="78775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{22D4DC70-13B6-41DC-A065-23278337D055}</a:tableStyleId>
              </a:tblPr>
              <a:tblGrid>
                <a:gridCol w="3048000"/>
                <a:gridCol w="3048000"/>
                <a:gridCol w="3048000"/>
                <a:gridCol w="3048000"/>
              </a:tblGrid>
              <a:tr h="447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Quattrocento Sans"/>
                        <a:buNone/>
                      </a:pPr>
                      <a:r>
                        <a:rPr b="1" lang="en-US" sz="1600" u="none" cap="none" strike="noStrike">
                          <a:solidFill>
                            <a:schemeClr val="lt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ANTECEDENTES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solidFill>
                      <a:srgbClr val="82CA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Quattrocento Sans"/>
                        <a:buNone/>
                      </a:pPr>
                      <a:r>
                        <a:rPr b="1" lang="en-US" sz="1600" u="none" cap="none" strike="noStrike">
                          <a:solidFill>
                            <a:schemeClr val="lt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DATOS BÁSICOS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solidFill>
                      <a:srgbClr val="82CA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Quattrocento Sans"/>
                        <a:buNone/>
                      </a:pPr>
                      <a:r>
                        <a:rPr b="1" lang="en-US" sz="1600" u="none" cap="none" strike="noStrike">
                          <a:solidFill>
                            <a:schemeClr val="lt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ACTUACIONES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solidFill>
                      <a:srgbClr val="82CA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Quattrocento Sans"/>
                        <a:buNone/>
                      </a:pPr>
                      <a:r>
                        <a:rPr b="1" lang="en-US" sz="1600" u="none" cap="none" strike="noStrike">
                          <a:solidFill>
                            <a:schemeClr val="lt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ACTUACIÓN POR MUNICIPIOS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solidFill>
                      <a:srgbClr val="78206E"/>
                    </a:solidFill>
                  </a:tcPr>
                </a:tc>
              </a:tr>
            </a:tbl>
          </a:graphicData>
        </a:graphic>
      </p:graphicFrame>
      <p:pic>
        <p:nvPicPr>
          <p:cNvPr descr="Archivo:Logotipo del Ministerio para la Transición Ecológica y el Reto  Demográfico.svg - Wikipedia, la enciclopedia libre" id="93" name="Google Shape;93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357" y="77832"/>
            <a:ext cx="2745985" cy="635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seño personalizado">
  <p:cSld name="1_Diseño personalizado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/>
          <p:nvPr/>
        </p:nvSpPr>
        <p:spPr>
          <a:xfrm>
            <a:off x="11867600" y="6581001"/>
            <a:ext cx="506334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747474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7474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://intranet.chj.es/SecretariaGeneral/RRHH/Pblica/Imagen%20visual/Logotipos/PNG%20(sin%20fondo)/Logotipo%20.%20H.%20Color.png" id="23" name="Google Shape;23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478717" y="129588"/>
            <a:ext cx="2530925" cy="6933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chivo:Logotipo del Ministerio para la Transición Ecológica y el Reto  Demográfico.svg - Wikipedia, la enciclopedia libre" id="24" name="Google Shape;2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357" y="77832"/>
            <a:ext cx="3221989" cy="745128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21"/>
          <p:cNvSpPr txBox="1"/>
          <p:nvPr/>
        </p:nvSpPr>
        <p:spPr>
          <a:xfrm>
            <a:off x="3286603" y="290796"/>
            <a:ext cx="6401245" cy="3709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747474"/>
                </a:solidFill>
                <a:latin typeface="Arial"/>
                <a:ea typeface="Arial"/>
                <a:cs typeface="Arial"/>
                <a:sym typeface="Arial"/>
              </a:rPr>
              <a:t>Integrate Non-Conventional Resources in Water Planning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3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3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35" name="Google Shape;35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24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24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5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5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8" name="Google Shape;48;p25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25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25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8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6" name="Google Shape;66;p28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7" name="Google Shape;67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png"/><Relationship Id="rId4" Type="http://schemas.openxmlformats.org/officeDocument/2006/relationships/image" Target="../media/image1.png"/><Relationship Id="rId5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g"/><Relationship Id="rId4" Type="http://schemas.openxmlformats.org/officeDocument/2006/relationships/image" Target="../media/image37.png"/><Relationship Id="rId5" Type="http://schemas.openxmlformats.org/officeDocument/2006/relationships/image" Target="../media/image9.png"/><Relationship Id="rId6" Type="http://schemas.openxmlformats.org/officeDocument/2006/relationships/image" Target="../media/image28.png"/><Relationship Id="rId7" Type="http://schemas.openxmlformats.org/officeDocument/2006/relationships/image" Target="../media/image25.png"/><Relationship Id="rId8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jpg"/><Relationship Id="rId4" Type="http://schemas.openxmlformats.org/officeDocument/2006/relationships/image" Target="../media/image19.png"/><Relationship Id="rId5" Type="http://schemas.openxmlformats.org/officeDocument/2006/relationships/image" Target="../media/image22.png"/><Relationship Id="rId6" Type="http://schemas.openxmlformats.org/officeDocument/2006/relationships/image" Target="../media/image24.png"/><Relationship Id="rId7" Type="http://schemas.openxmlformats.org/officeDocument/2006/relationships/image" Target="../media/image34.png"/><Relationship Id="rId8" Type="http://schemas.openxmlformats.org/officeDocument/2006/relationships/image" Target="../media/image3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jpg"/><Relationship Id="rId4" Type="http://schemas.openxmlformats.org/officeDocument/2006/relationships/image" Target="../media/image3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jpg"/><Relationship Id="rId4" Type="http://schemas.openxmlformats.org/officeDocument/2006/relationships/chart" Target="../charts/chart1.xml"/><Relationship Id="rId5" Type="http://schemas.openxmlformats.org/officeDocument/2006/relationships/image" Target="../media/image35.png"/><Relationship Id="rId6" Type="http://schemas.openxmlformats.org/officeDocument/2006/relationships/image" Target="../media/image27.png"/><Relationship Id="rId7" Type="http://schemas.openxmlformats.org/officeDocument/2006/relationships/image" Target="../media/image31.png"/><Relationship Id="rId8" Type="http://schemas.openxmlformats.org/officeDocument/2006/relationships/image" Target="../media/image2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jpg"/><Relationship Id="rId4" Type="http://schemas.openxmlformats.org/officeDocument/2006/relationships/image" Target="../media/image39.png"/><Relationship Id="rId9" Type="http://schemas.openxmlformats.org/officeDocument/2006/relationships/image" Target="../media/image38.jpg"/><Relationship Id="rId5" Type="http://schemas.openxmlformats.org/officeDocument/2006/relationships/image" Target="../media/image29.png"/><Relationship Id="rId6" Type="http://schemas.openxmlformats.org/officeDocument/2006/relationships/image" Target="../media/image40.png"/><Relationship Id="rId7" Type="http://schemas.openxmlformats.org/officeDocument/2006/relationships/image" Target="../media/image33.jpg"/><Relationship Id="rId8" Type="http://schemas.openxmlformats.org/officeDocument/2006/relationships/image" Target="../media/image4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Relationship Id="rId4" Type="http://schemas.openxmlformats.org/officeDocument/2006/relationships/image" Target="../media/image1.png"/><Relationship Id="rId5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2.jp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16.png"/><Relationship Id="rId10" Type="http://schemas.openxmlformats.org/officeDocument/2006/relationships/image" Target="../media/image11.png"/><Relationship Id="rId13" Type="http://schemas.openxmlformats.org/officeDocument/2006/relationships/image" Target="../media/image9.png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14" Type="http://schemas.openxmlformats.org/officeDocument/2006/relationships/image" Target="../media/image14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7.png"/><Relationship Id="rId8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6.png"/><Relationship Id="rId4" Type="http://schemas.openxmlformats.org/officeDocument/2006/relationships/image" Target="../media/image6.jpg"/><Relationship Id="rId5" Type="http://schemas.openxmlformats.org/officeDocument/2006/relationships/image" Target="../media/image23.png"/><Relationship Id="rId6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"/>
          <p:cNvPicPr preferRelativeResize="0"/>
          <p:nvPr/>
        </p:nvPicPr>
        <p:blipFill rotWithShape="1">
          <a:blip r:embed="rId3">
            <a:alphaModFix amt="50000"/>
          </a:blip>
          <a:srcRect b="6688" l="0" r="0" t="893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9" name="Google Shape;99;p1"/>
          <p:cNvSpPr/>
          <p:nvPr/>
        </p:nvSpPr>
        <p:spPr>
          <a:xfrm>
            <a:off x="701040" y="1118938"/>
            <a:ext cx="10708639" cy="1717211"/>
          </a:xfrm>
          <a:prstGeom prst="rect">
            <a:avLst/>
          </a:prstGeom>
          <a:solidFill>
            <a:schemeClr val="lt1">
              <a:alpha val="70196"/>
            </a:schemeClr>
          </a:solidFill>
          <a:ln cap="flat" cmpd="sng" w="19050">
            <a:solidFill>
              <a:srgbClr val="082836"/>
            </a:solidFill>
            <a:prstDash val="solid"/>
            <a:miter lim="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"/>
          <p:cNvSpPr txBox="1"/>
          <p:nvPr>
            <p:ph type="ctrTitle"/>
          </p:nvPr>
        </p:nvSpPr>
        <p:spPr>
          <a:xfrm>
            <a:off x="1709447" y="3944286"/>
            <a:ext cx="9144000" cy="60217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"/>
              <a:buNone/>
            </a:pPr>
            <a:r>
              <a:rPr lang="en-US" sz="3000">
                <a:latin typeface="Arial"/>
                <a:ea typeface="Arial"/>
                <a:cs typeface="Arial"/>
                <a:sym typeface="Arial"/>
              </a:rPr>
              <a:t>Session 5 – Non-Conventional Resources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"/>
          <p:cNvSpPr txBox="1"/>
          <p:nvPr>
            <p:ph idx="1" type="subTitle"/>
          </p:nvPr>
        </p:nvSpPr>
        <p:spPr>
          <a:xfrm>
            <a:off x="871247" y="4638533"/>
            <a:ext cx="10753344" cy="5219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/>
              <a:t>Circular water economy for basin resilience: diversifying the “water mix” with non-conventional resources</a:t>
            </a:r>
            <a:endParaRPr/>
          </a:p>
        </p:txBody>
      </p:sp>
      <p:sp>
        <p:nvSpPr>
          <p:cNvPr id="102" name="Google Shape;102;p1"/>
          <p:cNvSpPr txBox="1"/>
          <p:nvPr/>
        </p:nvSpPr>
        <p:spPr>
          <a:xfrm>
            <a:off x="599441" y="1118937"/>
            <a:ext cx="10810238" cy="1631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0" lang="en-US" sz="5000" u="none" cap="none" strike="noStrike">
                <a:solidFill>
                  <a:srgbClr val="0A3041"/>
                </a:solidFill>
                <a:latin typeface="Arial"/>
                <a:ea typeface="Arial"/>
                <a:cs typeface="Arial"/>
                <a:sym typeface="Arial"/>
              </a:rPr>
              <a:t>Mainstreaming of Non-Conventional Resources in Water Mix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://intranet.chj.es/SecretariaGeneral/RRHH/Pblica/Imagen%20visual/Logotipos/PNG%20(sin%20fondo)/Logotipo%20.%20H.%20Color.png" id="103" name="Google Shape;103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87283" y="6106160"/>
            <a:ext cx="2198099" cy="6021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chivo:Logotipo del Ministerio para la Transición Ecológica y el Reto  Demográfico.svg - Wikipedia, la enciclopedia libre" id="104" name="Google Shape;104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097" y="5984240"/>
            <a:ext cx="3458381" cy="799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9538" y="0"/>
            <a:ext cx="12231076" cy="697687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55" name="Google Shape;255;p10"/>
          <p:cNvSpPr/>
          <p:nvPr/>
        </p:nvSpPr>
        <p:spPr>
          <a:xfrm>
            <a:off x="951281" y="1408450"/>
            <a:ext cx="8146999" cy="29368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Technological improvement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Resilience</a:t>
            </a:r>
            <a:r>
              <a:rPr b="0" i="0" lang="en-US" sz="22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against Scarcity, droughts, and climate change.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Potential uses: </a:t>
            </a:r>
            <a:r>
              <a:rPr b="0" i="0" lang="en-US" sz="22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urban, agriculture, industry, environment, “Plan B” </a:t>
            </a:r>
            <a:endParaRPr b="0" i="0" sz="22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Production costs: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10"/>
          <p:cNvSpPr/>
          <p:nvPr/>
        </p:nvSpPr>
        <p:spPr>
          <a:xfrm>
            <a:off x="2343253" y="4422244"/>
            <a:ext cx="7344816" cy="17542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Today: </a:t>
            </a:r>
            <a:r>
              <a:rPr b="1" i="0" lang="en-US" sz="22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0,5 – 1,00 €/m3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Much greater than regulated surface water : 0,1-0,2 €/m3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Similar as pumped groundwater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0,0010 €/lit. ( ≈ 1000 times cheaper than bottled water)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ost - Free business and finance icons" id="257" name="Google Shape;257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1281" y="4770436"/>
            <a:ext cx="1005535" cy="10055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own arrow - Free arrows icons" id="258" name="Google Shape;258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9953" y="3787033"/>
            <a:ext cx="558247" cy="5582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ater - Free nature icons" id="259" name="Google Shape;259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0192" y="3177364"/>
            <a:ext cx="417767" cy="4177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provement - Free industry icons" id="260" name="Google Shape;260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50192" y="1638585"/>
            <a:ext cx="488008" cy="4880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ilience - Free people icons" id="261" name="Google Shape;261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36493" y="2318495"/>
            <a:ext cx="558247" cy="558247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10"/>
          <p:cNvSpPr txBox="1"/>
          <p:nvPr/>
        </p:nvSpPr>
        <p:spPr>
          <a:xfrm>
            <a:off x="838200" y="76377"/>
            <a:ext cx="1112012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75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0256"/>
              <a:buFont typeface="Play"/>
              <a:buNone/>
            </a:pPr>
            <a:r>
              <a:rPr b="0" i="0" lang="en-US" sz="5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Desalination: strengths and weaknesses</a:t>
            </a:r>
            <a:endParaRPr b="0" i="0" sz="5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9538" y="0"/>
            <a:ext cx="12231076" cy="697687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68" name="Google Shape;268;p11"/>
          <p:cNvSpPr txBox="1"/>
          <p:nvPr>
            <p:ph type="title"/>
          </p:nvPr>
        </p:nvSpPr>
        <p:spPr>
          <a:xfrm>
            <a:off x="838200" y="7637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7778"/>
              <a:buFont typeface="Play"/>
              <a:buNone/>
            </a:pPr>
            <a:r>
              <a:rPr lang="en-US" sz="5000">
                <a:latin typeface="Arial"/>
                <a:ea typeface="Arial"/>
                <a:cs typeface="Arial"/>
                <a:sym typeface="Arial"/>
              </a:rPr>
              <a:t>Desalination: strengths and weaknesses</a:t>
            </a:r>
            <a:endParaRPr sz="5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1"/>
          <p:cNvSpPr/>
          <p:nvPr/>
        </p:nvSpPr>
        <p:spPr>
          <a:xfrm>
            <a:off x="449014" y="1136955"/>
            <a:ext cx="7597705" cy="52990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High </a:t>
            </a:r>
            <a:r>
              <a:rPr b="1" i="0" lang="en-US" sz="22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energy consumption</a:t>
            </a:r>
            <a:r>
              <a:rPr b="0" i="0" lang="en-US" sz="22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b="0" i="0" sz="22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3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3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Environmental impact</a:t>
            </a:r>
            <a:r>
              <a:rPr b="0" i="0" lang="en-US" sz="22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and toxicity of discharges: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3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3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11"/>
          <p:cNvSpPr/>
          <p:nvPr/>
        </p:nvSpPr>
        <p:spPr>
          <a:xfrm>
            <a:off x="838200" y="2213283"/>
            <a:ext cx="11293972" cy="13542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Today: 2,5 to 3 kWh to produce 1 m3 of desalinated water (household equivalent to fridge consumption)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90% reduction  in 50 years </a:t>
            </a:r>
            <a:r>
              <a:rPr b="0" i="0" lang="en-US" sz="18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🡪 energy recovery in membranes, close evaporation systems and use of renewable energies</a:t>
            </a:r>
            <a:endParaRPr b="0" i="0" sz="22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na imagen borrosa&#10;&#10;El contenido generado por IA puede ser incorrecto." id="271" name="Google Shape;271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8895" y="4384168"/>
            <a:ext cx="1608646" cy="1166709"/>
          </a:xfrm>
          <a:prstGeom prst="rect">
            <a:avLst/>
          </a:prstGeom>
          <a:noFill/>
          <a:ln cap="flat" cmpd="sng" w="9525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Imagen que contiene tabla, agua, pequeño, pastel&#10;&#10;El contenido generado por IA puede ser incorrecto." id="272" name="Google Shape;272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68594" y="4384169"/>
            <a:ext cx="1418113" cy="1166708"/>
          </a:xfrm>
          <a:prstGeom prst="rect">
            <a:avLst/>
          </a:prstGeom>
          <a:noFill/>
          <a:ln cap="flat" cmpd="sng" w="9525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73" name="Google Shape;273;p11"/>
          <p:cNvSpPr/>
          <p:nvPr/>
        </p:nvSpPr>
        <p:spPr>
          <a:xfrm>
            <a:off x="3883358" y="5055296"/>
            <a:ext cx="7807011" cy="584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Just a few meters from the brine discharge point, the </a:t>
            </a:r>
            <a:r>
              <a:rPr b="1" i="0" lang="en-US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concentrate is indistinguishable from seawater</a:t>
            </a:r>
            <a:r>
              <a:rPr b="0" i="0" lang="en-US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in terms of salinity and water quality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11"/>
          <p:cNvSpPr/>
          <p:nvPr/>
        </p:nvSpPr>
        <p:spPr>
          <a:xfrm>
            <a:off x="3883358" y="4362031"/>
            <a:ext cx="7725989" cy="64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From every 100 L of seawater (35 gr/lt), 45 liters of desalinated water and 55 liters of brine (65-70 gr/lt) are obtained.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co friendly - Free nature icons" id="275" name="Google Shape;275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387135" y="5646961"/>
            <a:ext cx="872541" cy="8725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nergy consumption - Free ecology and environment icons" id="276" name="Google Shape;276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819099" y="1387251"/>
            <a:ext cx="857534" cy="8575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nergía renovable - Iconos gratis de flechas" id="277" name="Google Shape;277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07862" y="2351782"/>
            <a:ext cx="359762" cy="3597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nergía renovable - Iconos gratis de flechas" id="278" name="Google Shape;278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02123" y="3036638"/>
            <a:ext cx="359762" cy="359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9538" y="0"/>
            <a:ext cx="12231076" cy="697687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84" name="Google Shape;284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sz="5000">
                <a:latin typeface="Arial"/>
                <a:ea typeface="Arial"/>
                <a:cs typeface="Arial"/>
                <a:sym typeface="Arial"/>
              </a:rPr>
              <a:t>Desalination: takeaways</a:t>
            </a:r>
            <a:endParaRPr sz="5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3AFE2"/>
              </a:buClr>
              <a:buSzPts val="2800"/>
              <a:buFont typeface="Noto Sans Symbols"/>
              <a:buChar char="➔"/>
            </a:pPr>
            <a:r>
              <a:rPr b="1" lang="en-US">
                <a:solidFill>
                  <a:srgbClr val="43D658"/>
                </a:solidFill>
                <a:latin typeface="Calibri"/>
                <a:ea typeface="Calibri"/>
                <a:cs typeface="Calibri"/>
                <a:sym typeface="Calibri"/>
              </a:rPr>
              <a:t>Integrated planning and management</a:t>
            </a:r>
            <a:r>
              <a:rPr lang="en-US"/>
              <a:t>, capable of ensuring a fair distribution of costs and benefits</a:t>
            </a:r>
            <a:endParaRPr/>
          </a:p>
          <a:p>
            <a:pPr indent="-342900" lvl="0" marL="34290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➔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Complementary </a:t>
            </a:r>
            <a:r>
              <a:rPr b="1" lang="en-US">
                <a:solidFill>
                  <a:srgbClr val="43D658"/>
                </a:solidFill>
                <a:latin typeface="Calibri"/>
                <a:ea typeface="Calibri"/>
                <a:cs typeface="Calibri"/>
                <a:sym typeface="Calibri"/>
              </a:rPr>
              <a:t>alternative in water mix</a:t>
            </a:r>
            <a:endParaRPr>
              <a:solidFill>
                <a:srgbClr val="43D658"/>
              </a:solidFill>
            </a:endParaRPr>
          </a:p>
          <a:p>
            <a:pPr indent="-342900" lvl="0" marL="34290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➔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Achieved very </a:t>
            </a:r>
            <a:r>
              <a:rPr b="1" lang="en-US">
                <a:solidFill>
                  <a:srgbClr val="43D658"/>
                </a:solidFill>
                <a:latin typeface="Calibri"/>
                <a:ea typeface="Calibri"/>
                <a:cs typeface="Calibri"/>
                <a:sym typeface="Calibri"/>
              </a:rPr>
              <a:t>competitive production costs</a:t>
            </a:r>
            <a:endParaRPr>
              <a:solidFill>
                <a:srgbClr val="43D658"/>
              </a:solidFill>
            </a:endParaRPr>
          </a:p>
          <a:p>
            <a:pPr indent="-342900" lvl="0" marL="34290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➔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Minimal environmental impact</a:t>
            </a:r>
            <a:endParaRPr/>
          </a:p>
          <a:p>
            <a:pPr indent="-342900" lvl="0" marL="34290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➔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Very appropriate in combination with the use of </a:t>
            </a:r>
            <a:r>
              <a:rPr b="1" lang="en-US">
                <a:solidFill>
                  <a:srgbClr val="43D658"/>
                </a:solidFill>
                <a:latin typeface="Calibri"/>
                <a:ea typeface="Calibri"/>
                <a:cs typeface="Calibri"/>
                <a:sym typeface="Calibri"/>
              </a:rPr>
              <a:t>renewable energies</a:t>
            </a:r>
            <a:endParaRPr>
              <a:solidFill>
                <a:srgbClr val="43D658"/>
              </a:solidFill>
            </a:endParaRPr>
          </a:p>
          <a:p>
            <a:pPr indent="-342900" lvl="0" marL="34290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➔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In </a:t>
            </a:r>
            <a:r>
              <a:rPr b="1" lang="en-US">
                <a:solidFill>
                  <a:srgbClr val="43D658"/>
                </a:solidFill>
                <a:latin typeface="Calibri"/>
                <a:ea typeface="Calibri"/>
                <a:cs typeface="Calibri"/>
                <a:sym typeface="Calibri"/>
              </a:rPr>
              <a:t>water stress regions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, desalination is a highly advisable alternative – often the only one – to achieve </a:t>
            </a:r>
            <a:r>
              <a:rPr b="1" lang="en-US">
                <a:solidFill>
                  <a:srgbClr val="43D658"/>
                </a:solidFill>
                <a:latin typeface="Calibri"/>
                <a:ea typeface="Calibri"/>
                <a:cs typeface="Calibri"/>
                <a:sym typeface="Calibri"/>
              </a:rPr>
              <a:t>water security</a:t>
            </a:r>
            <a:endParaRPr>
              <a:solidFill>
                <a:srgbClr val="43D658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9538" y="0"/>
            <a:ext cx="12231076" cy="697687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91" name="Google Shape;291;p13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13"/>
          <p:cNvSpPr txBox="1"/>
          <p:nvPr>
            <p:ph type="title"/>
          </p:nvPr>
        </p:nvSpPr>
        <p:spPr>
          <a:xfrm>
            <a:off x="640080" y="565840"/>
            <a:ext cx="5516880" cy="145531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"/>
              <a:buNone/>
            </a:pPr>
            <a:r>
              <a:rPr lang="en-US" sz="5000">
                <a:latin typeface="Arial"/>
                <a:ea typeface="Arial"/>
                <a:cs typeface="Arial"/>
                <a:sym typeface="Arial"/>
              </a:rPr>
              <a:t>Desalination plant in Javea, Spain</a:t>
            </a:r>
            <a:endParaRPr sz="5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13"/>
          <p:cNvSpPr/>
          <p:nvPr/>
        </p:nvSpPr>
        <p:spPr>
          <a:xfrm>
            <a:off x="640080" y="2586994"/>
            <a:ext cx="3474720" cy="18288"/>
          </a:xfrm>
          <a:custGeom>
            <a:rect b="b" l="l" r="r" t="t"/>
            <a:pathLst>
              <a:path extrusionOk="0" fill="none" h="18288" w="347472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extrusionOk="0" h="18288" w="347472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13"/>
          <p:cNvSpPr txBox="1"/>
          <p:nvPr>
            <p:ph idx="1" type="body"/>
          </p:nvPr>
        </p:nvSpPr>
        <p:spPr>
          <a:xfrm>
            <a:off x="640080" y="2872899"/>
            <a:ext cx="4649036" cy="33206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Coastal city with highest precipitation in water basin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Area with lack of natural groundwater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Low resilience to water scarcity during dry summer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Supplies water for urban use during touristic season</a:t>
            </a:r>
            <a:endParaRPr/>
          </a:p>
        </p:txBody>
      </p:sp>
      <p:pic>
        <p:nvPicPr>
          <p:cNvPr id="295" name="Google Shape;295;p13"/>
          <p:cNvPicPr preferRelativeResize="0"/>
          <p:nvPr/>
        </p:nvPicPr>
        <p:blipFill rotWithShape="1">
          <a:blip r:embed="rId4">
            <a:alphaModFix/>
          </a:blip>
          <a:srcRect b="1" l="32558" r="13028" t="0"/>
          <a:stretch/>
        </p:blipFill>
        <p:spPr>
          <a:xfrm>
            <a:off x="5311702" y="10"/>
            <a:ext cx="6878775" cy="6857990"/>
          </a:xfrm>
          <a:custGeom>
            <a:rect b="b" l="l" r="r" t="t"/>
            <a:pathLst>
              <a:path extrusionOk="0" h="6858000" w="6878775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4"/>
          <p:cNvSpPr/>
          <p:nvPr/>
        </p:nvSpPr>
        <p:spPr>
          <a:xfrm>
            <a:off x="334299" y="1262616"/>
            <a:ext cx="11759089" cy="573293"/>
          </a:xfrm>
          <a:prstGeom prst="roundRect">
            <a:avLst>
              <a:gd fmla="val 47681" name="adj"/>
            </a:avLst>
          </a:prstGeom>
          <a:solidFill>
            <a:srgbClr val="1F5C99"/>
          </a:solidFill>
          <a:ln cap="flat" cmpd="sng" w="28575">
            <a:solidFill>
              <a:schemeClr val="lt1"/>
            </a:solidFill>
            <a:prstDash val="solid"/>
            <a:miter lim="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t/>
            </a:r>
            <a:endParaRPr/>
          </a:p>
        </p:txBody>
      </p:sp>
      <p:sp>
        <p:nvSpPr>
          <p:cNvPr id="302" name="Google Shape;302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03" name="Google Shape;303;p14"/>
          <p:cNvPicPr preferRelativeResize="0"/>
          <p:nvPr/>
        </p:nvPicPr>
        <p:blipFill rotWithShape="1">
          <a:blip r:embed="rId3">
            <a:alphaModFix amt="20000"/>
          </a:blip>
          <a:srcRect b="6688" l="0" r="0" t="893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04" name="Google Shape;304;p14"/>
          <p:cNvPicPr preferRelativeResize="0"/>
          <p:nvPr/>
        </p:nvPicPr>
        <p:blipFill rotWithShape="1">
          <a:blip r:embed="rId3">
            <a:alphaModFix amt="20000"/>
          </a:blip>
          <a:srcRect b="6688" l="0" r="0" t="893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05" name="Google Shape;305;p14"/>
          <p:cNvSpPr txBox="1"/>
          <p:nvPr/>
        </p:nvSpPr>
        <p:spPr>
          <a:xfrm>
            <a:off x="1341451" y="2143617"/>
            <a:ext cx="10515600" cy="43687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3400"/>
              <a:buFont typeface="Arial"/>
              <a:buNone/>
            </a:pPr>
            <a:r>
              <a:rPr b="1" i="0" lang="en-US" sz="34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Quick Outlook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D8D8D8"/>
              </a:buClr>
              <a:buSzPts val="3400"/>
              <a:buFont typeface="Arial"/>
              <a:buNone/>
            </a:pPr>
            <a:r>
              <a:rPr b="1" i="0" lang="en-US" sz="34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NCR – Pros &amp; Cons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D8D8D8"/>
              </a:buClr>
              <a:buSzPts val="3400"/>
              <a:buFont typeface="Arial"/>
              <a:buNone/>
            </a:pPr>
            <a:r>
              <a:rPr b="1" i="0" lang="en-US" sz="34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Desalination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b="1" i="0" lang="en-US" sz="3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Water reuse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14"/>
          <p:cNvSpPr/>
          <p:nvPr/>
        </p:nvSpPr>
        <p:spPr>
          <a:xfrm>
            <a:off x="601422" y="2323142"/>
            <a:ext cx="493726" cy="493726"/>
          </a:xfrm>
          <a:prstGeom prst="ellipse">
            <a:avLst/>
          </a:prstGeom>
          <a:solidFill>
            <a:srgbClr val="FF7D2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07" name="Google Shape;307;p14"/>
          <p:cNvGraphicFramePr/>
          <p:nvPr/>
        </p:nvGraphicFramePr>
        <p:xfrm>
          <a:off x="-5396" y="69352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{91BAEF29-5872-4D8A-AE86-0CF823539A05}</a:tableStyleId>
              </a:tblPr>
              <a:tblGrid>
                <a:gridCol w="12221025"/>
              </a:tblGrid>
              <a:tr h="5315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3C5ED"/>
                    </a:solidFill>
                  </a:tcPr>
                </a:tc>
              </a:tr>
            </a:tbl>
          </a:graphicData>
        </a:graphic>
      </p:graphicFrame>
      <p:sp>
        <p:nvSpPr>
          <p:cNvPr id="308" name="Google Shape;308;p14"/>
          <p:cNvSpPr/>
          <p:nvPr/>
        </p:nvSpPr>
        <p:spPr>
          <a:xfrm>
            <a:off x="-5396" y="1262616"/>
            <a:ext cx="247439" cy="573293"/>
          </a:xfrm>
          <a:prstGeom prst="flowChartDelay">
            <a:avLst/>
          </a:prstGeom>
          <a:solidFill>
            <a:srgbClr val="1F5C99"/>
          </a:solidFill>
          <a:ln cap="flat" cmpd="sng" w="19050">
            <a:solidFill>
              <a:srgbClr val="0F465E"/>
            </a:solidFill>
            <a:prstDash val="solid"/>
            <a:miter lim="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14"/>
          <p:cNvSpPr txBox="1"/>
          <p:nvPr/>
        </p:nvSpPr>
        <p:spPr>
          <a:xfrm>
            <a:off x="601422" y="1253968"/>
            <a:ext cx="1173325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INDEX: Non-Conventional Resources (NCR)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14"/>
          <p:cNvSpPr/>
          <p:nvPr/>
        </p:nvSpPr>
        <p:spPr>
          <a:xfrm>
            <a:off x="601422" y="5181869"/>
            <a:ext cx="493726" cy="493726"/>
          </a:xfrm>
          <a:prstGeom prst="ellipse">
            <a:avLst/>
          </a:prstGeom>
          <a:solidFill>
            <a:srgbClr val="FF7D2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14"/>
          <p:cNvSpPr/>
          <p:nvPr/>
        </p:nvSpPr>
        <p:spPr>
          <a:xfrm>
            <a:off x="601422" y="4228960"/>
            <a:ext cx="493726" cy="493726"/>
          </a:xfrm>
          <a:prstGeom prst="ellipse">
            <a:avLst/>
          </a:prstGeom>
          <a:solidFill>
            <a:srgbClr val="FAE2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3</a:t>
            </a:r>
            <a:endParaRPr b="1" i="0" sz="32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12" name="Google Shape;312;p14"/>
          <p:cNvSpPr/>
          <p:nvPr/>
        </p:nvSpPr>
        <p:spPr>
          <a:xfrm>
            <a:off x="601422" y="3276051"/>
            <a:ext cx="493726" cy="493726"/>
          </a:xfrm>
          <a:prstGeom prst="ellipse">
            <a:avLst/>
          </a:prstGeom>
          <a:solidFill>
            <a:srgbClr val="FAE2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14"/>
          <p:cNvSpPr/>
          <p:nvPr/>
        </p:nvSpPr>
        <p:spPr>
          <a:xfrm>
            <a:off x="606927" y="3276051"/>
            <a:ext cx="493726" cy="493726"/>
          </a:xfrm>
          <a:prstGeom prst="ellipse">
            <a:avLst/>
          </a:prstGeom>
          <a:solidFill>
            <a:srgbClr val="FAE2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14"/>
          <p:cNvSpPr/>
          <p:nvPr/>
        </p:nvSpPr>
        <p:spPr>
          <a:xfrm>
            <a:off x="606927" y="2325358"/>
            <a:ext cx="493726" cy="493726"/>
          </a:xfrm>
          <a:prstGeom prst="ellipse">
            <a:avLst/>
          </a:prstGeom>
          <a:solidFill>
            <a:srgbClr val="FAE2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9538" y="0"/>
            <a:ext cx="12231076" cy="697687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20" name="Google Shape;320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Challenges: </a:t>
            </a:r>
            <a:r>
              <a:rPr lang="en-US"/>
              <a:t>social reluctance and administrative hurdles. </a:t>
            </a:r>
            <a:endParaRPr/>
          </a:p>
          <a:p>
            <a:pPr indent="-228600" lvl="1" marL="685800" rtl="0" algn="just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New laws to increase social trust (risk management, responsibility) </a:t>
            </a:r>
            <a:endParaRPr/>
          </a:p>
          <a:p>
            <a:pPr indent="-177800" lvl="1" marL="685800" rtl="0" algn="just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r>
              <a:t/>
            </a:r>
            <a:endParaRPr sz="800"/>
          </a:p>
          <a:p>
            <a:pPr indent="-228600" lvl="0" marL="228600" rtl="0" algn="just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Advantages: </a:t>
            </a:r>
            <a:r>
              <a:rPr lang="en-US"/>
              <a:t>reliability during droughts, resilience against climate change, competitiveness in agricultural sector</a:t>
            </a:r>
            <a:endParaRPr/>
          </a:p>
          <a:p>
            <a:pPr indent="-177800" lvl="0" marL="228600" rtl="0" algn="just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r>
              <a:t/>
            </a:r>
            <a:endParaRPr sz="800"/>
          </a:p>
          <a:p>
            <a:pPr indent="-228600" lvl="0" marL="228600" rtl="0" algn="just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Environmental protections </a:t>
            </a:r>
            <a:r>
              <a:rPr lang="en-US"/>
              <a:t>reducing WWTP and factory pollutant discharge, reduce impact on natural reserves</a:t>
            </a:r>
            <a:endParaRPr/>
          </a:p>
        </p:txBody>
      </p:sp>
      <p:sp>
        <p:nvSpPr>
          <p:cNvPr id="321" name="Google Shape;321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sz="5000">
                <a:latin typeface="Arial"/>
                <a:ea typeface="Arial"/>
                <a:cs typeface="Arial"/>
                <a:sym typeface="Arial"/>
              </a:rPr>
              <a:t>NCR: Water reuse</a:t>
            </a:r>
            <a:endParaRPr sz="5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9538" y="0"/>
            <a:ext cx="12231076" cy="697687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28" name="Google Shape;328;p16"/>
          <p:cNvSpPr txBox="1"/>
          <p:nvPr>
            <p:ph idx="1" type="body"/>
          </p:nvPr>
        </p:nvSpPr>
        <p:spPr>
          <a:xfrm>
            <a:off x="601793" y="5300226"/>
            <a:ext cx="11193600" cy="23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Accelerated tendency: </a:t>
            </a:r>
            <a:r>
              <a:rPr lang="en-US" sz="4800"/>
              <a:t>+50% </a:t>
            </a:r>
            <a:r>
              <a:rPr lang="en-US"/>
              <a:t>volume reuse water in las 15 years)</a:t>
            </a:r>
            <a:endParaRPr/>
          </a:p>
        </p:txBody>
      </p:sp>
      <p:sp>
        <p:nvSpPr>
          <p:cNvPr id="329" name="Google Shape;329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sz="5000">
                <a:solidFill>
                  <a:srgbClr val="0A3041"/>
                </a:solidFill>
                <a:latin typeface="Arial"/>
                <a:ea typeface="Arial"/>
                <a:cs typeface="Arial"/>
                <a:sym typeface="Arial"/>
              </a:rPr>
              <a:t>NCR: Water reuse</a:t>
            </a:r>
            <a:endParaRPr sz="5000">
              <a:solidFill>
                <a:srgbClr val="0A30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30" name="Google Shape;330;p16"/>
          <p:cNvGraphicFramePr/>
          <p:nvPr/>
        </p:nvGraphicFramePr>
        <p:xfrm>
          <a:off x="4691743" y="874957"/>
          <a:ext cx="6177300" cy="4941900"/>
        </p:xfrm>
        <a:graphic>
          <a:graphicData uri="http://schemas.openxmlformats.org/drawingml/2006/chart">
            <c:chart r:id="rId4"/>
          </a:graphicData>
        </a:graphic>
      </p:graphicFrame>
      <p:pic>
        <p:nvPicPr>
          <p:cNvPr descr="Water system - Free farming and gardening icons" id="331" name="Google Shape;331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73305" y="1983757"/>
            <a:ext cx="761841" cy="7618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rk - Free architecture and city icons" id="332" name="Google Shape;332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32317" y="2830286"/>
            <a:ext cx="658339" cy="6263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dustrial - Iconos gratis de edificios" id="333" name="Google Shape;333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293595" y="2055813"/>
            <a:ext cx="658338" cy="6177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rend - Free arrows icons" id="334" name="Google Shape;334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219167" y="3685594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9538" y="0"/>
            <a:ext cx="12231076" cy="697687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40" name="Google Shape;340;p17"/>
          <p:cNvSpPr txBox="1"/>
          <p:nvPr>
            <p:ph type="title"/>
          </p:nvPr>
        </p:nvSpPr>
        <p:spPr>
          <a:xfrm>
            <a:off x="108858" y="71104"/>
            <a:ext cx="1189808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Play"/>
              <a:buNone/>
            </a:pPr>
            <a:r>
              <a:rPr lang="en-US" sz="5000">
                <a:solidFill>
                  <a:srgbClr val="0A3041"/>
                </a:solidFill>
                <a:latin typeface="Arial"/>
                <a:ea typeface="Arial"/>
                <a:cs typeface="Arial"/>
                <a:sym typeface="Arial"/>
              </a:rPr>
              <a:t>Water Reuse: Golden Irrigation Canal, Spain</a:t>
            </a:r>
            <a:endParaRPr sz="5000">
              <a:solidFill>
                <a:srgbClr val="0A30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1" name="Google Shape;341;p17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1651" y="1482725"/>
            <a:ext cx="2337542" cy="312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79193" y="1449535"/>
            <a:ext cx="2777048" cy="179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9925" y="1449535"/>
            <a:ext cx="3153215" cy="25911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cequia del Oro – Canal de riego del río Turia" id="344" name="Google Shape;344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20624" y="4739304"/>
            <a:ext cx="1828800" cy="15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17"/>
          <p:cNvSpPr txBox="1"/>
          <p:nvPr/>
        </p:nvSpPr>
        <p:spPr>
          <a:xfrm>
            <a:off x="5449925" y="4040697"/>
            <a:ext cx="6816334" cy="28622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Water Reuse from Pinedo </a:t>
            </a: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WWTP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(biggest in the region)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Reuse of </a:t>
            </a: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22 hm3/yr 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(68% total output)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Turn sewage pollutants into fertilizers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 for rice paddles with economic and ecological importance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Strategic advantage: 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stopped relying harvest with rainfall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ANEL_01_todo.jpg" id="346" name="Google Shape;346;p17"/>
          <p:cNvPicPr preferRelativeResize="0"/>
          <p:nvPr/>
        </p:nvPicPr>
        <p:blipFill rotWithShape="1">
          <a:blip r:embed="rId8">
            <a:alphaModFix/>
          </a:blip>
          <a:srcRect b="18654" l="0" r="29207" t="10075"/>
          <a:stretch/>
        </p:blipFill>
        <p:spPr>
          <a:xfrm>
            <a:off x="2705730" y="3396560"/>
            <a:ext cx="2366030" cy="23819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7" name="Google Shape;347;p17"/>
          <p:cNvGrpSpPr/>
          <p:nvPr/>
        </p:nvGrpSpPr>
        <p:grpSpPr>
          <a:xfrm>
            <a:off x="8618221" y="1468207"/>
            <a:ext cx="4308325" cy="2199997"/>
            <a:chOff x="5262967" y="2324477"/>
            <a:chExt cx="4066068" cy="1870560"/>
          </a:xfrm>
        </p:grpSpPr>
        <p:pic>
          <p:nvPicPr>
            <p:cNvPr descr="PANEL_01_todo.jpg" id="348" name="Google Shape;348;p17"/>
            <p:cNvPicPr preferRelativeResize="0"/>
            <p:nvPr/>
          </p:nvPicPr>
          <p:blipFill rotWithShape="1">
            <a:blip r:embed="rId9">
              <a:alphaModFix/>
            </a:blip>
            <a:srcRect b="44739" l="72740" r="2097" t="41079"/>
            <a:stretch/>
          </p:blipFill>
          <p:spPr>
            <a:xfrm>
              <a:off x="5265088" y="2549484"/>
              <a:ext cx="2919600" cy="16455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9" name="Google Shape;349;p17"/>
            <p:cNvSpPr txBox="1"/>
            <p:nvPr/>
          </p:nvSpPr>
          <p:spPr>
            <a:xfrm>
              <a:off x="5262967" y="2324477"/>
              <a:ext cx="2908464" cy="228600"/>
            </a:xfrm>
            <a:prstGeom prst="rect">
              <a:avLst/>
            </a:prstGeom>
            <a:gradFill>
              <a:gsLst>
                <a:gs pos="0">
                  <a:srgbClr val="BBBCB9"/>
                </a:gs>
                <a:gs pos="20000">
                  <a:srgbClr val="BABBB9"/>
                </a:gs>
                <a:gs pos="100000">
                  <a:srgbClr val="8E8F8D"/>
                </a:gs>
              </a:gsLst>
              <a:lin ang="5400000" scaled="0"/>
            </a:gradFill>
            <a:ln cap="flat" cmpd="sng" w="9525">
              <a:solidFill>
                <a:srgbClr val="BCBDBB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b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US" sz="11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Tertiary Treatment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17"/>
            <p:cNvSpPr txBox="1"/>
            <p:nvPr/>
          </p:nvSpPr>
          <p:spPr>
            <a:xfrm>
              <a:off x="6420571" y="3646824"/>
              <a:ext cx="2908464" cy="228600"/>
            </a:xfrm>
            <a:prstGeom prst="rect">
              <a:avLst/>
            </a:prstGeom>
            <a:noFill/>
            <a:ln>
              <a:noFill/>
            </a:ln>
            <a:effectLst>
              <a:outerShdw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b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US" sz="11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b="1" i="0" lang="en-US" sz="11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Investment: 14M€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17"/>
            <p:cNvSpPr txBox="1"/>
            <p:nvPr/>
          </p:nvSpPr>
          <p:spPr>
            <a:xfrm>
              <a:off x="6409434" y="3418224"/>
              <a:ext cx="2908464" cy="228600"/>
            </a:xfrm>
            <a:prstGeom prst="rect">
              <a:avLst/>
            </a:prstGeom>
            <a:noFill/>
            <a:ln>
              <a:noFill/>
            </a:ln>
            <a:effectLst>
              <a:outerShdw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b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US" sz="11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Waterflow: 34.000 m</a:t>
              </a:r>
              <a:r>
                <a:rPr b="1" baseline="30000" i="0" lang="en-US" sz="11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r>
                <a:rPr b="1" i="0" lang="en-US" sz="11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/day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33"/>
          <p:cNvPicPr preferRelativeResize="0"/>
          <p:nvPr/>
        </p:nvPicPr>
        <p:blipFill rotWithShape="1">
          <a:blip r:embed="rId3">
            <a:alphaModFix amt="50000"/>
          </a:blip>
          <a:srcRect b="6688" l="0" r="0" t="893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57" name="Google Shape;357;p33"/>
          <p:cNvSpPr/>
          <p:nvPr/>
        </p:nvSpPr>
        <p:spPr>
          <a:xfrm>
            <a:off x="1178235" y="1118938"/>
            <a:ext cx="9835529" cy="1717211"/>
          </a:xfrm>
          <a:prstGeom prst="rect">
            <a:avLst/>
          </a:prstGeom>
          <a:solidFill>
            <a:schemeClr val="lt1">
              <a:alpha val="70196"/>
            </a:schemeClr>
          </a:solidFill>
          <a:ln cap="flat" cmpd="sng" w="19050">
            <a:solidFill>
              <a:srgbClr val="082836"/>
            </a:solidFill>
            <a:prstDash val="solid"/>
            <a:miter lim="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33"/>
          <p:cNvSpPr txBox="1"/>
          <p:nvPr>
            <p:ph type="ctrTitle"/>
          </p:nvPr>
        </p:nvSpPr>
        <p:spPr>
          <a:xfrm>
            <a:off x="1709447" y="3944286"/>
            <a:ext cx="9144000" cy="60217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"/>
              <a:buNone/>
            </a:pPr>
            <a:r>
              <a:rPr lang="en-US" sz="3000">
                <a:latin typeface="Arial"/>
                <a:ea typeface="Arial"/>
                <a:cs typeface="Arial"/>
                <a:sym typeface="Arial"/>
              </a:rPr>
              <a:t>Session 5 – Non-Conventional Resources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33"/>
          <p:cNvSpPr txBox="1"/>
          <p:nvPr>
            <p:ph idx="1" type="subTitle"/>
          </p:nvPr>
        </p:nvSpPr>
        <p:spPr>
          <a:xfrm>
            <a:off x="871247" y="4638533"/>
            <a:ext cx="10753344" cy="5219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/>
              <a:t>Circular water economy for basin resilience: diversifying the “water mix” with non-conventional resources</a:t>
            </a:r>
            <a:endParaRPr/>
          </a:p>
        </p:txBody>
      </p:sp>
      <p:sp>
        <p:nvSpPr>
          <p:cNvPr id="360" name="Google Shape;360;p33"/>
          <p:cNvSpPr txBox="1"/>
          <p:nvPr/>
        </p:nvSpPr>
        <p:spPr>
          <a:xfrm>
            <a:off x="947056" y="1457533"/>
            <a:ext cx="10297885" cy="8617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0" lang="en-US" sz="5000" u="none" cap="none" strike="noStrike">
                <a:solidFill>
                  <a:srgbClr val="0A3041"/>
                </a:solidFill>
                <a:latin typeface="Arial"/>
                <a:ea typeface="Arial"/>
                <a:cs typeface="Arial"/>
                <a:sym typeface="Arial"/>
              </a:rPr>
              <a:t>Thank you for your attention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://intranet.chj.es/SecretariaGeneral/RRHH/Pblica/Imagen%20visual/Logotipos/PNG%20(sin%20fondo)/Logotipo%20.%20H.%20Color.png" id="361" name="Google Shape;361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80129" y="6268576"/>
            <a:ext cx="1605253" cy="4397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chivo:Logotipo del Ministerio para la Transición Ecológica y el Reto  Demográfico.svg - Wikipedia, la enciclopedia libre" id="362" name="Google Shape;362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098" y="6216820"/>
            <a:ext cx="2452688" cy="5672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"/>
          <p:cNvPicPr preferRelativeResize="0"/>
          <p:nvPr/>
        </p:nvPicPr>
        <p:blipFill rotWithShape="1">
          <a:blip r:embed="rId3">
            <a:alphaModFix amt="20000"/>
          </a:blip>
          <a:srcRect b="6688" l="0" r="0" t="893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1" name="Google Shape;111;p2"/>
          <p:cNvSpPr txBox="1"/>
          <p:nvPr/>
        </p:nvSpPr>
        <p:spPr>
          <a:xfrm>
            <a:off x="1210251" y="2172317"/>
            <a:ext cx="10515600" cy="43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b="1" i="0" lang="en-US" sz="3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Quick Outlook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b="1" i="0" lang="en-US" sz="3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NCR – Pros &amp; Cons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b="1" i="0" lang="en-US" sz="3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Desalination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b="1" i="0" lang="en-US" sz="3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Water reuse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2"/>
          <p:cNvSpPr/>
          <p:nvPr/>
        </p:nvSpPr>
        <p:spPr>
          <a:xfrm>
            <a:off x="601422" y="2323142"/>
            <a:ext cx="493726" cy="493726"/>
          </a:xfrm>
          <a:prstGeom prst="ellipse">
            <a:avLst/>
          </a:prstGeom>
          <a:solidFill>
            <a:srgbClr val="FF7D2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13" name="Google Shape;113;p2"/>
          <p:cNvGraphicFramePr/>
          <p:nvPr/>
        </p:nvGraphicFramePr>
        <p:xfrm>
          <a:off x="-5396" y="842392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{91BAEF29-5872-4D8A-AE86-0CF823539A05}</a:tableStyleId>
              </a:tblPr>
              <a:tblGrid>
                <a:gridCol w="12221025"/>
              </a:tblGrid>
              <a:tr h="5315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3C5ED"/>
                    </a:solidFill>
                  </a:tcPr>
                </a:tc>
              </a:tr>
            </a:tbl>
          </a:graphicData>
        </a:graphic>
      </p:graphicFrame>
      <p:sp>
        <p:nvSpPr>
          <p:cNvPr id="114" name="Google Shape;114;p2"/>
          <p:cNvSpPr/>
          <p:nvPr/>
        </p:nvSpPr>
        <p:spPr>
          <a:xfrm>
            <a:off x="334299" y="1411487"/>
            <a:ext cx="11759100" cy="573300"/>
          </a:xfrm>
          <a:prstGeom prst="roundRect">
            <a:avLst>
              <a:gd fmla="val 47681" name="adj"/>
            </a:avLst>
          </a:prstGeom>
          <a:solidFill>
            <a:srgbClr val="1F5C99"/>
          </a:solidFill>
          <a:ln cap="flat" cmpd="sng" w="28575">
            <a:solidFill>
              <a:schemeClr val="lt1"/>
            </a:solidFill>
            <a:prstDash val="solid"/>
            <a:miter lim="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2"/>
          <p:cNvSpPr/>
          <p:nvPr/>
        </p:nvSpPr>
        <p:spPr>
          <a:xfrm>
            <a:off x="-5396" y="1411487"/>
            <a:ext cx="247500" cy="573300"/>
          </a:xfrm>
          <a:prstGeom prst="flowChartDelay">
            <a:avLst/>
          </a:prstGeom>
          <a:solidFill>
            <a:srgbClr val="1F5C99"/>
          </a:solidFill>
          <a:ln cap="flat" cmpd="sng" w="19050">
            <a:solidFill>
              <a:srgbClr val="0F465E"/>
            </a:solidFill>
            <a:prstDash val="solid"/>
            <a:miter lim="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601422" y="1402839"/>
            <a:ext cx="11733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INDEX: Non-Conventional Resources (NCR)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2"/>
          <p:cNvSpPr/>
          <p:nvPr/>
        </p:nvSpPr>
        <p:spPr>
          <a:xfrm>
            <a:off x="601422" y="5181869"/>
            <a:ext cx="493726" cy="493726"/>
          </a:xfrm>
          <a:prstGeom prst="ellipse">
            <a:avLst/>
          </a:prstGeom>
          <a:solidFill>
            <a:srgbClr val="FF7D2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2"/>
          <p:cNvSpPr/>
          <p:nvPr/>
        </p:nvSpPr>
        <p:spPr>
          <a:xfrm>
            <a:off x="601422" y="4228960"/>
            <a:ext cx="493726" cy="493726"/>
          </a:xfrm>
          <a:prstGeom prst="ellipse">
            <a:avLst/>
          </a:prstGeom>
          <a:solidFill>
            <a:srgbClr val="FF7D2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"/>
          <p:cNvSpPr/>
          <p:nvPr/>
        </p:nvSpPr>
        <p:spPr>
          <a:xfrm>
            <a:off x="601422" y="3276051"/>
            <a:ext cx="493726" cy="493726"/>
          </a:xfrm>
          <a:prstGeom prst="ellipse">
            <a:avLst/>
          </a:prstGeom>
          <a:solidFill>
            <a:srgbClr val="FF7D2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3"/>
          <p:cNvPicPr preferRelativeResize="0"/>
          <p:nvPr/>
        </p:nvPicPr>
        <p:blipFill rotWithShape="1">
          <a:blip r:embed="rId3">
            <a:alphaModFix amt="20000"/>
          </a:blip>
          <a:srcRect b="6688" l="0" r="0" t="893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6" name="Google Shape;126;p3"/>
          <p:cNvSpPr txBox="1"/>
          <p:nvPr/>
        </p:nvSpPr>
        <p:spPr>
          <a:xfrm>
            <a:off x="1341451" y="2143617"/>
            <a:ext cx="10515600" cy="43687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b="1" i="0" lang="en-US" sz="3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Quick Outlook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D8D8D8"/>
              </a:buClr>
              <a:buSzPts val="3400"/>
              <a:buFont typeface="Arial"/>
              <a:buNone/>
            </a:pPr>
            <a:r>
              <a:rPr b="1" i="0" lang="en-US" sz="34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NCR – Pros &amp; Cons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D8D8D8"/>
              </a:buClr>
              <a:buSzPts val="3400"/>
              <a:buFont typeface="Arial"/>
              <a:buNone/>
            </a:pPr>
            <a:r>
              <a:rPr b="1" i="0" lang="en-US" sz="34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Desalination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D8D8D8"/>
              </a:buClr>
              <a:buSzPts val="3400"/>
              <a:buFont typeface="Arial"/>
              <a:buNone/>
            </a:pPr>
            <a:r>
              <a:rPr b="1" i="0" lang="en-US" sz="34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Water reuse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3"/>
          <p:cNvSpPr/>
          <p:nvPr/>
        </p:nvSpPr>
        <p:spPr>
          <a:xfrm>
            <a:off x="601422" y="2323142"/>
            <a:ext cx="493726" cy="493726"/>
          </a:xfrm>
          <a:prstGeom prst="ellipse">
            <a:avLst/>
          </a:prstGeom>
          <a:solidFill>
            <a:srgbClr val="FF7D2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3"/>
          <p:cNvSpPr/>
          <p:nvPr/>
        </p:nvSpPr>
        <p:spPr>
          <a:xfrm>
            <a:off x="601422" y="5181869"/>
            <a:ext cx="493726" cy="493726"/>
          </a:xfrm>
          <a:prstGeom prst="ellipse">
            <a:avLst/>
          </a:prstGeom>
          <a:solidFill>
            <a:srgbClr val="FAE2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3"/>
          <p:cNvSpPr/>
          <p:nvPr/>
        </p:nvSpPr>
        <p:spPr>
          <a:xfrm>
            <a:off x="601422" y="4228960"/>
            <a:ext cx="493726" cy="493726"/>
          </a:xfrm>
          <a:prstGeom prst="ellipse">
            <a:avLst/>
          </a:prstGeom>
          <a:solidFill>
            <a:srgbClr val="FAE2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3"/>
          <p:cNvSpPr/>
          <p:nvPr/>
        </p:nvSpPr>
        <p:spPr>
          <a:xfrm>
            <a:off x="601422" y="3276051"/>
            <a:ext cx="493726" cy="493726"/>
          </a:xfrm>
          <a:prstGeom prst="ellipse">
            <a:avLst/>
          </a:prstGeom>
          <a:solidFill>
            <a:srgbClr val="FAE2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31" name="Google Shape;131;p3"/>
          <p:cNvGraphicFramePr/>
          <p:nvPr/>
        </p:nvGraphicFramePr>
        <p:xfrm>
          <a:off x="-5396" y="842392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{91BAEF29-5872-4D8A-AE86-0CF823539A05}</a:tableStyleId>
              </a:tblPr>
              <a:tblGrid>
                <a:gridCol w="12221025"/>
              </a:tblGrid>
              <a:tr h="5315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3C5ED"/>
                    </a:solidFill>
                  </a:tcPr>
                </a:tc>
              </a:tr>
            </a:tbl>
          </a:graphicData>
        </a:graphic>
      </p:graphicFrame>
      <p:sp>
        <p:nvSpPr>
          <p:cNvPr id="132" name="Google Shape;132;p3"/>
          <p:cNvSpPr/>
          <p:nvPr/>
        </p:nvSpPr>
        <p:spPr>
          <a:xfrm>
            <a:off x="334299" y="1411487"/>
            <a:ext cx="11759100" cy="573300"/>
          </a:xfrm>
          <a:prstGeom prst="roundRect">
            <a:avLst>
              <a:gd fmla="val 47681" name="adj"/>
            </a:avLst>
          </a:prstGeom>
          <a:solidFill>
            <a:srgbClr val="1F5C99"/>
          </a:solidFill>
          <a:ln cap="flat" cmpd="sng" w="28575">
            <a:solidFill>
              <a:schemeClr val="lt1"/>
            </a:solidFill>
            <a:prstDash val="solid"/>
            <a:miter lim="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3"/>
          <p:cNvSpPr/>
          <p:nvPr/>
        </p:nvSpPr>
        <p:spPr>
          <a:xfrm>
            <a:off x="-5396" y="1411487"/>
            <a:ext cx="247500" cy="573300"/>
          </a:xfrm>
          <a:prstGeom prst="flowChartDelay">
            <a:avLst/>
          </a:prstGeom>
          <a:solidFill>
            <a:srgbClr val="1F5C99"/>
          </a:solidFill>
          <a:ln cap="flat" cmpd="sng" w="19050">
            <a:solidFill>
              <a:srgbClr val="0F465E"/>
            </a:solidFill>
            <a:prstDash val="solid"/>
            <a:miter lim="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3"/>
          <p:cNvSpPr txBox="1"/>
          <p:nvPr/>
        </p:nvSpPr>
        <p:spPr>
          <a:xfrm>
            <a:off x="601422" y="1402839"/>
            <a:ext cx="11733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INDEX: Non-Conventional Resources (NCR)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9538" y="0"/>
            <a:ext cx="12231076" cy="697687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0" name="Google Shape;140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78393" y="3043844"/>
            <a:ext cx="3238992" cy="2539883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sz="4800">
                <a:latin typeface="Arial"/>
                <a:ea typeface="Arial"/>
                <a:cs typeface="Arial"/>
                <a:sym typeface="Arial"/>
              </a:rPr>
              <a:t>Water scarcity in Spain</a:t>
            </a:r>
            <a:endParaRPr sz="4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" name="Google Shape;142;p4"/>
          <p:cNvPicPr preferRelativeResize="0"/>
          <p:nvPr/>
        </p:nvPicPr>
        <p:blipFill rotWithShape="1">
          <a:blip r:embed="rId5">
            <a:alphaModFix/>
          </a:blip>
          <a:srcRect b="33652" l="0" r="0" t="0"/>
          <a:stretch/>
        </p:blipFill>
        <p:spPr>
          <a:xfrm>
            <a:off x="7933915" y="2288570"/>
            <a:ext cx="3419885" cy="43513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3" name="Google Shape;143;p4"/>
          <p:cNvGrpSpPr/>
          <p:nvPr/>
        </p:nvGrpSpPr>
        <p:grpSpPr>
          <a:xfrm>
            <a:off x="557783" y="2141536"/>
            <a:ext cx="3679891" cy="4498371"/>
            <a:chOff x="3243072" y="1380138"/>
            <a:chExt cx="3612836" cy="4351338"/>
          </a:xfrm>
        </p:grpSpPr>
        <p:pic>
          <p:nvPicPr>
            <p:cNvPr id="144" name="Google Shape;144;p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243072" y="1380138"/>
              <a:ext cx="3612836" cy="43513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5" name="Google Shape;145;p4"/>
            <p:cNvSpPr txBox="1"/>
            <p:nvPr/>
          </p:nvSpPr>
          <p:spPr>
            <a:xfrm>
              <a:off x="3243072" y="2252953"/>
              <a:ext cx="1375611" cy="60016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US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Annual rainfall average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US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(mm)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3930877" y="4908105"/>
              <a:ext cx="868680" cy="600164"/>
            </a:xfrm>
            <a:prstGeom prst="ellipse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miter lim="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7" name="Google Shape;147;p4"/>
          <p:cNvSpPr/>
          <p:nvPr/>
        </p:nvSpPr>
        <p:spPr>
          <a:xfrm>
            <a:off x="9744658" y="4317206"/>
            <a:ext cx="393192" cy="566928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9050">
            <a:solidFill>
              <a:srgbClr val="082836"/>
            </a:solidFill>
            <a:prstDash val="solid"/>
            <a:miter lim="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4"/>
          <p:cNvSpPr txBox="1"/>
          <p:nvPr/>
        </p:nvSpPr>
        <p:spPr>
          <a:xfrm>
            <a:off x="557784" y="1601788"/>
            <a:ext cx="11027664" cy="456033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1460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some Spanish regions the WEI+ is already very high, and climate change will worsen the situation.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4"/>
          <p:cNvSpPr txBox="1"/>
          <p:nvPr/>
        </p:nvSpPr>
        <p:spPr>
          <a:xfrm>
            <a:off x="6355565" y="5012890"/>
            <a:ext cx="901153" cy="41549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US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Oceanic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US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Continental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US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Mediterranean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4"/>
          <p:cNvSpPr txBox="1"/>
          <p:nvPr/>
        </p:nvSpPr>
        <p:spPr>
          <a:xfrm>
            <a:off x="6352925" y="5370458"/>
            <a:ext cx="566443" cy="20005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US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Mountain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4"/>
          <p:cNvSpPr txBox="1"/>
          <p:nvPr/>
        </p:nvSpPr>
        <p:spPr>
          <a:xfrm>
            <a:off x="7050943" y="5391812"/>
            <a:ext cx="522306" cy="20005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US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Arid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4"/>
          <p:cNvSpPr/>
          <p:nvPr/>
        </p:nvSpPr>
        <p:spPr>
          <a:xfrm rot="-1370691">
            <a:off x="3522914" y="5422984"/>
            <a:ext cx="1350294" cy="33776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0E4F5"/>
          </a:solidFill>
          <a:ln cap="flat" cmpd="sng" w="19050">
            <a:solidFill>
              <a:schemeClr val="accent1"/>
            </a:solidFill>
            <a:prstDash val="solid"/>
            <a:miter lim="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9538" y="0"/>
            <a:ext cx="12231076" cy="697687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8" name="Google Shape;158;p5"/>
          <p:cNvSpPr/>
          <p:nvPr/>
        </p:nvSpPr>
        <p:spPr>
          <a:xfrm>
            <a:off x="2882057" y="6519446"/>
            <a:ext cx="949231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1" lang="en-US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Source: CEDEX (2017). Assessment of the Impact of Climate Change on Water Resources and Droughts in Spain.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5"/>
          <p:cNvSpPr/>
          <p:nvPr/>
        </p:nvSpPr>
        <p:spPr>
          <a:xfrm>
            <a:off x="7116126" y="1304785"/>
            <a:ext cx="5599634" cy="43285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Decrease of rainfall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Increase of potential ET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15-40 % Decrease in Runoff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Increase in the frequency of droughts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5"/>
          <p:cNvSpPr txBox="1"/>
          <p:nvPr>
            <p:ph type="title"/>
          </p:nvPr>
        </p:nvSpPr>
        <p:spPr>
          <a:xfrm>
            <a:off x="751007" y="221730"/>
            <a:ext cx="11016450" cy="7920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4000">
                <a:latin typeface="Arial"/>
                <a:ea typeface="Arial"/>
                <a:cs typeface="Arial"/>
                <a:sym typeface="Arial"/>
              </a:rPr>
              <a:t>Impact of Climate Change on water resources</a:t>
            </a:r>
            <a:endParaRPr sz="40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1" name="Google Shape;161;p5"/>
          <p:cNvGrpSpPr/>
          <p:nvPr/>
        </p:nvGrpSpPr>
        <p:grpSpPr>
          <a:xfrm rot="-5400000">
            <a:off x="886191" y="810712"/>
            <a:ext cx="4791236" cy="6072216"/>
            <a:chOff x="390397" y="2115499"/>
            <a:chExt cx="5747765" cy="6918962"/>
          </a:xfrm>
        </p:grpSpPr>
        <p:sp>
          <p:nvSpPr>
            <p:cNvPr id="162" name="Google Shape;162;p5"/>
            <p:cNvSpPr txBox="1"/>
            <p:nvPr/>
          </p:nvSpPr>
          <p:spPr>
            <a:xfrm>
              <a:off x="4776538" y="2115499"/>
              <a:ext cx="1326199" cy="332476"/>
            </a:xfrm>
            <a:prstGeom prst="rect">
              <a:avLst/>
            </a:prstGeom>
            <a:solidFill>
              <a:srgbClr val="D9E5F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127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-US" sz="1600" u="none" cap="none" strike="noStrike">
                  <a:solidFill>
                    <a:srgbClr val="0F4861"/>
                  </a:solidFill>
                  <a:latin typeface="Arial"/>
                  <a:ea typeface="Arial"/>
                  <a:cs typeface="Arial"/>
                  <a:sym typeface="Arial"/>
                </a:rPr>
                <a:t>2010 - 2040</a:t>
              </a:r>
              <a:endParaRPr b="1" i="0" sz="1600" u="none" cap="none" strike="noStrike">
                <a:solidFill>
                  <a:srgbClr val="0F486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5"/>
            <p:cNvSpPr txBox="1"/>
            <p:nvPr/>
          </p:nvSpPr>
          <p:spPr>
            <a:xfrm>
              <a:off x="3000620" y="2115499"/>
              <a:ext cx="1326201" cy="332476"/>
            </a:xfrm>
            <a:prstGeom prst="rect">
              <a:avLst/>
            </a:prstGeom>
            <a:solidFill>
              <a:srgbClr val="D9E5F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127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-US" sz="1600" u="none" cap="none" strike="noStrike">
                  <a:solidFill>
                    <a:srgbClr val="0F4861"/>
                  </a:solidFill>
                  <a:latin typeface="Arial"/>
                  <a:ea typeface="Arial"/>
                  <a:cs typeface="Arial"/>
                  <a:sym typeface="Arial"/>
                </a:rPr>
                <a:t>2040 - 2070</a:t>
              </a:r>
              <a:endParaRPr b="1" i="0" sz="1600" u="none" cap="none" strike="noStrike">
                <a:solidFill>
                  <a:srgbClr val="0F486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5"/>
            <p:cNvSpPr txBox="1"/>
            <p:nvPr/>
          </p:nvSpPr>
          <p:spPr>
            <a:xfrm>
              <a:off x="1018670" y="2145175"/>
              <a:ext cx="1378753" cy="302802"/>
            </a:xfrm>
            <a:prstGeom prst="rect">
              <a:avLst/>
            </a:prstGeom>
            <a:solidFill>
              <a:srgbClr val="D9E5F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127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-US" sz="1600" u="none" cap="none" strike="noStrike">
                  <a:solidFill>
                    <a:srgbClr val="0F4861"/>
                  </a:solidFill>
                  <a:latin typeface="Arial"/>
                  <a:ea typeface="Arial"/>
                  <a:cs typeface="Arial"/>
                  <a:sym typeface="Arial"/>
                </a:rPr>
                <a:t>2070 - 2100</a:t>
              </a:r>
              <a:endParaRPr b="1" i="0" sz="2400" u="none" cap="none" strike="noStrike">
                <a:solidFill>
                  <a:srgbClr val="0F486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4203445" y="2691269"/>
              <a:ext cx="1934717" cy="2883712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390397" y="2691269"/>
              <a:ext cx="3886199" cy="2883712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4203445" y="6150749"/>
              <a:ext cx="1934717" cy="2883712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390397" y="6150749"/>
              <a:ext cx="3886199" cy="2883712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9" name="Google Shape;169;p5"/>
          <p:cNvSpPr txBox="1"/>
          <p:nvPr/>
        </p:nvSpPr>
        <p:spPr>
          <a:xfrm>
            <a:off x="1703512" y="1057253"/>
            <a:ext cx="2538291" cy="338554"/>
          </a:xfrm>
          <a:prstGeom prst="rect">
            <a:avLst/>
          </a:prstGeom>
          <a:solidFill>
            <a:srgbClr val="A3C5ED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Average Run-off decrease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ncrease - Free time and date icons" id="170" name="Google Shape;170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584746" y="4988128"/>
            <a:ext cx="531380" cy="5313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rought - Free nature icons" id="171" name="Google Shape;171;p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692088" y="5519508"/>
            <a:ext cx="664063" cy="6640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nvironmental - Free nature icons" id="172" name="Google Shape;172;p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815967" y="4053471"/>
            <a:ext cx="664063" cy="6640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vaporation - Free nature icons" id="173" name="Google Shape;173;p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774672" y="2788224"/>
            <a:ext cx="746647" cy="7466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scasez de agua - Iconos gratis de ecología y medio ambiente" id="174" name="Google Shape;174;p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0774672" y="1577873"/>
            <a:ext cx="673687" cy="6736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own arrow - Free arrows icons" id="175" name="Google Shape;175;p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512413" y="1575514"/>
            <a:ext cx="676046" cy="6760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own arrow - Free arrows icons" id="176" name="Google Shape;176;p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 flipH="1" rot="10800000">
            <a:off x="6512413" y="2788224"/>
            <a:ext cx="676046" cy="6760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own arrow - Free arrows icons" id="177" name="Google Shape;177;p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512413" y="3930395"/>
            <a:ext cx="676046" cy="676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9538" y="0"/>
            <a:ext cx="12231076" cy="697687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83" name="Google Shape;183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sz="5000">
                <a:latin typeface="Arial"/>
                <a:ea typeface="Arial"/>
                <a:cs typeface="Arial"/>
                <a:sym typeface="Arial"/>
              </a:rPr>
              <a:t>NCR: Quick Outlook</a:t>
            </a:r>
            <a:endParaRPr sz="50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84" name="Google Shape;184;p6"/>
          <p:cNvGraphicFramePr/>
          <p:nvPr/>
        </p:nvGraphicFramePr>
        <p:xfrm>
          <a:off x="838200" y="149606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{22D4DC70-13B6-41DC-A065-23278337D055}</a:tableStyleId>
              </a:tblPr>
              <a:tblGrid>
                <a:gridCol w="2103125"/>
                <a:gridCol w="2103125"/>
                <a:gridCol w="2103125"/>
                <a:gridCol w="2103125"/>
                <a:gridCol w="210312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Region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Total NCW (hm3/yr)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% of total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Desalination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Water Reuse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Global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≈ 100,000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1 %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95,000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5,000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South America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≈ 400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&lt; 0,1%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250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150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Brazil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 ≈ 60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&lt; 0,1%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0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60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EU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≈ 2,500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0,4 %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1,500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1,000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Spain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≈ 1,000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3 %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500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500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185" name="Google Shape;185;p6"/>
          <p:cNvSpPr/>
          <p:nvPr/>
        </p:nvSpPr>
        <p:spPr>
          <a:xfrm>
            <a:off x="9858081" y="3612515"/>
            <a:ext cx="886968" cy="377825"/>
          </a:xfrm>
          <a:prstGeom prst="ellipse">
            <a:avLst/>
          </a:prstGeom>
          <a:noFill/>
          <a:ln cap="flat" cmpd="sng" w="19050">
            <a:solidFill>
              <a:srgbClr val="082836"/>
            </a:solidFill>
            <a:prstDash val="solid"/>
            <a:miter lim="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6"/>
          <p:cNvSpPr txBox="1"/>
          <p:nvPr/>
        </p:nvSpPr>
        <p:spPr>
          <a:xfrm>
            <a:off x="838200" y="4179252"/>
            <a:ext cx="10076688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NCR are still marginal globally but </a:t>
            </a: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strategically essential 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water stressed regions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Desalination dominates worldwide NCR with 95% production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Water reuse 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 growing fast but remains </a:t>
            </a: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underused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Spain is the European leader in NCR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NCR is </a:t>
            </a: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key for climate adaptation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Scaling up 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requires energy efficiency, investment and public aceptance, especially for reuse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6"/>
          <p:cNvSpPr txBox="1"/>
          <p:nvPr/>
        </p:nvSpPr>
        <p:spPr>
          <a:xfrm>
            <a:off x="9858082" y="4371627"/>
            <a:ext cx="186886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 10% of total wastewater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6"/>
          <p:cNvSpPr/>
          <p:nvPr/>
        </p:nvSpPr>
        <p:spPr>
          <a:xfrm rot="9761916">
            <a:off x="10388338" y="3990340"/>
            <a:ext cx="356711" cy="377825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9050">
            <a:solidFill>
              <a:srgbClr val="082836"/>
            </a:solidFill>
            <a:prstDash val="solid"/>
            <a:miter lim="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7"/>
          <p:cNvSpPr/>
          <p:nvPr/>
        </p:nvSpPr>
        <p:spPr>
          <a:xfrm>
            <a:off x="334299" y="1262616"/>
            <a:ext cx="11759089" cy="573293"/>
          </a:xfrm>
          <a:prstGeom prst="roundRect">
            <a:avLst>
              <a:gd fmla="val 47681" name="adj"/>
            </a:avLst>
          </a:prstGeom>
          <a:solidFill>
            <a:srgbClr val="1F5C99"/>
          </a:solidFill>
          <a:ln cap="flat" cmpd="sng" w="28575">
            <a:solidFill>
              <a:schemeClr val="lt1"/>
            </a:solidFill>
            <a:prstDash val="solid"/>
            <a:miter lim="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t/>
            </a:r>
            <a:endParaRPr/>
          </a:p>
        </p:txBody>
      </p:sp>
      <p:sp>
        <p:nvSpPr>
          <p:cNvPr id="195" name="Google Shape;195;p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96" name="Google Shape;196;p7"/>
          <p:cNvPicPr preferRelativeResize="0"/>
          <p:nvPr/>
        </p:nvPicPr>
        <p:blipFill rotWithShape="1">
          <a:blip r:embed="rId3">
            <a:alphaModFix amt="20000"/>
          </a:blip>
          <a:srcRect b="6688" l="0" r="0" t="893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7" name="Google Shape;197;p7"/>
          <p:cNvPicPr preferRelativeResize="0"/>
          <p:nvPr/>
        </p:nvPicPr>
        <p:blipFill rotWithShape="1">
          <a:blip r:embed="rId3">
            <a:alphaModFix amt="20000"/>
          </a:blip>
          <a:srcRect b="6688" l="0" r="0" t="893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8" name="Google Shape;198;p7"/>
          <p:cNvSpPr txBox="1"/>
          <p:nvPr/>
        </p:nvSpPr>
        <p:spPr>
          <a:xfrm>
            <a:off x="1341451" y="2143617"/>
            <a:ext cx="10515600" cy="43687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3400"/>
              <a:buFont typeface="Arial"/>
              <a:buNone/>
            </a:pPr>
            <a:r>
              <a:rPr b="1" i="0" lang="en-US" sz="34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Quick Outlook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b="1" i="0" lang="en-US" sz="3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NCR – Pros &amp; Cons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D8D8D8"/>
              </a:buClr>
              <a:buSzPts val="3400"/>
              <a:buFont typeface="Arial"/>
              <a:buNone/>
            </a:pPr>
            <a:r>
              <a:rPr b="1" i="0" lang="en-US" sz="34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Desalination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D8D8D8"/>
              </a:buClr>
              <a:buSzPts val="3400"/>
              <a:buFont typeface="Arial"/>
              <a:buNone/>
            </a:pPr>
            <a:r>
              <a:rPr b="1" i="0" lang="en-US" sz="34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Water reuse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7"/>
          <p:cNvSpPr/>
          <p:nvPr/>
        </p:nvSpPr>
        <p:spPr>
          <a:xfrm>
            <a:off x="601422" y="2323142"/>
            <a:ext cx="493726" cy="493726"/>
          </a:xfrm>
          <a:prstGeom prst="ellipse">
            <a:avLst/>
          </a:prstGeom>
          <a:solidFill>
            <a:srgbClr val="FF7D2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00" name="Google Shape;200;p7"/>
          <p:cNvGraphicFramePr/>
          <p:nvPr/>
        </p:nvGraphicFramePr>
        <p:xfrm>
          <a:off x="-5396" y="69352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{91BAEF29-5872-4D8A-AE86-0CF823539A05}</a:tableStyleId>
              </a:tblPr>
              <a:tblGrid>
                <a:gridCol w="12221025"/>
              </a:tblGrid>
              <a:tr h="5315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3C5ED"/>
                    </a:solidFill>
                  </a:tcPr>
                </a:tc>
              </a:tr>
            </a:tbl>
          </a:graphicData>
        </a:graphic>
      </p:graphicFrame>
      <p:sp>
        <p:nvSpPr>
          <p:cNvPr id="201" name="Google Shape;201;p7"/>
          <p:cNvSpPr/>
          <p:nvPr/>
        </p:nvSpPr>
        <p:spPr>
          <a:xfrm>
            <a:off x="-5396" y="1262616"/>
            <a:ext cx="247439" cy="573293"/>
          </a:xfrm>
          <a:prstGeom prst="flowChartDelay">
            <a:avLst/>
          </a:prstGeom>
          <a:solidFill>
            <a:srgbClr val="1F5C99"/>
          </a:solidFill>
          <a:ln cap="flat" cmpd="sng" w="19050">
            <a:solidFill>
              <a:srgbClr val="0F465E"/>
            </a:solidFill>
            <a:prstDash val="solid"/>
            <a:miter lim="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7"/>
          <p:cNvSpPr txBox="1"/>
          <p:nvPr/>
        </p:nvSpPr>
        <p:spPr>
          <a:xfrm>
            <a:off x="601422" y="1253968"/>
            <a:ext cx="1173325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INDEX: Non-Conventional Resources (NCR)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7"/>
          <p:cNvSpPr/>
          <p:nvPr/>
        </p:nvSpPr>
        <p:spPr>
          <a:xfrm>
            <a:off x="601422" y="5181869"/>
            <a:ext cx="493726" cy="493726"/>
          </a:xfrm>
          <a:prstGeom prst="ellipse">
            <a:avLst/>
          </a:prstGeom>
          <a:solidFill>
            <a:srgbClr val="FAE2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7"/>
          <p:cNvSpPr/>
          <p:nvPr/>
        </p:nvSpPr>
        <p:spPr>
          <a:xfrm>
            <a:off x="601422" y="4228960"/>
            <a:ext cx="493726" cy="493726"/>
          </a:xfrm>
          <a:prstGeom prst="ellipse">
            <a:avLst/>
          </a:prstGeom>
          <a:solidFill>
            <a:srgbClr val="FAE2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7"/>
          <p:cNvSpPr/>
          <p:nvPr/>
        </p:nvSpPr>
        <p:spPr>
          <a:xfrm>
            <a:off x="601422" y="3276051"/>
            <a:ext cx="493726" cy="493726"/>
          </a:xfrm>
          <a:prstGeom prst="ellipse">
            <a:avLst/>
          </a:prstGeom>
          <a:solidFill>
            <a:srgbClr val="FAE2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7"/>
          <p:cNvSpPr/>
          <p:nvPr/>
        </p:nvSpPr>
        <p:spPr>
          <a:xfrm>
            <a:off x="606927" y="3276051"/>
            <a:ext cx="493726" cy="493726"/>
          </a:xfrm>
          <a:prstGeom prst="ellipse">
            <a:avLst/>
          </a:prstGeom>
          <a:solidFill>
            <a:srgbClr val="FF7D2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7"/>
          <p:cNvSpPr/>
          <p:nvPr/>
        </p:nvSpPr>
        <p:spPr>
          <a:xfrm>
            <a:off x="606927" y="2325358"/>
            <a:ext cx="493726" cy="493726"/>
          </a:xfrm>
          <a:prstGeom prst="ellipse">
            <a:avLst/>
          </a:prstGeom>
          <a:solidFill>
            <a:srgbClr val="FAE2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8"/>
          <p:cNvPicPr preferRelativeResize="0"/>
          <p:nvPr/>
        </p:nvPicPr>
        <p:blipFill rotWithShape="1">
          <a:blip r:embed="rId3">
            <a:alphaModFix amt="20000"/>
          </a:blip>
          <a:srcRect b="0" l="0" r="0" t="8934"/>
          <a:stretch/>
        </p:blipFill>
        <p:spPr>
          <a:xfrm>
            <a:off x="0" y="-51842"/>
            <a:ext cx="12192000" cy="7401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9538" y="27713"/>
            <a:ext cx="12231076" cy="697687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4" name="Google Shape;214;p8"/>
          <p:cNvSpPr/>
          <p:nvPr/>
        </p:nvSpPr>
        <p:spPr>
          <a:xfrm>
            <a:off x="724551" y="2004264"/>
            <a:ext cx="5077533" cy="3733927"/>
          </a:xfrm>
          <a:prstGeom prst="roundRect">
            <a:avLst>
              <a:gd fmla="val 16667" name="adj"/>
            </a:avLst>
          </a:prstGeom>
          <a:solidFill>
            <a:schemeClr val="lt1">
              <a:alpha val="9294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8"/>
          <p:cNvSpPr txBox="1"/>
          <p:nvPr>
            <p:ph idx="1" type="body"/>
          </p:nvPr>
        </p:nvSpPr>
        <p:spPr>
          <a:xfrm>
            <a:off x="1284550" y="2190475"/>
            <a:ext cx="4446900" cy="42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sz="2200"/>
              <a:t>Constant </a:t>
            </a:r>
            <a:r>
              <a:rPr b="1" lang="en-US" sz="2200"/>
              <a:t>availability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sz="2200"/>
              <a:t>Reduce pressure on natural resources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sz="2200"/>
              <a:t>Essential in </a:t>
            </a:r>
            <a:r>
              <a:rPr b="1" lang="en-US" sz="2200"/>
              <a:t>arid regions</a:t>
            </a:r>
            <a:r>
              <a:rPr lang="en-US" sz="2200"/>
              <a:t>: coastal &amp; drought-prone areas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sz="2200"/>
              <a:t>Promote </a:t>
            </a:r>
            <a:r>
              <a:rPr b="1" lang="en-US" sz="2200"/>
              <a:t>circular use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sz="2200"/>
              <a:t>Technological improvements</a:t>
            </a:r>
            <a:endParaRPr/>
          </a:p>
        </p:txBody>
      </p:sp>
      <p:sp>
        <p:nvSpPr>
          <p:cNvPr id="216" name="Google Shape;216;p8"/>
          <p:cNvSpPr/>
          <p:nvPr/>
        </p:nvSpPr>
        <p:spPr>
          <a:xfrm>
            <a:off x="7028130" y="2054245"/>
            <a:ext cx="4619584" cy="3432155"/>
          </a:xfrm>
          <a:prstGeom prst="roundRect">
            <a:avLst>
              <a:gd fmla="val 16667" name="adj"/>
            </a:avLst>
          </a:prstGeom>
          <a:solidFill>
            <a:schemeClr val="lt1">
              <a:alpha val="9294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7778"/>
              <a:buFont typeface="Play"/>
              <a:buNone/>
            </a:pPr>
            <a:r>
              <a:rPr lang="en-US" sz="5000">
                <a:latin typeface="Arial"/>
                <a:ea typeface="Arial"/>
                <a:cs typeface="Arial"/>
                <a:sym typeface="Arial"/>
              </a:rPr>
              <a:t>NCR: Desalination and Reused Water</a:t>
            </a: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ruzado - Iconos gratis de señales" id="218" name="Google Shape;218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64227" y="2297736"/>
            <a:ext cx="298440" cy="35719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8"/>
          <p:cNvSpPr txBox="1"/>
          <p:nvPr/>
        </p:nvSpPr>
        <p:spPr>
          <a:xfrm>
            <a:off x="7455648" y="2335937"/>
            <a:ext cx="4269000" cy="26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High </a:t>
            </a:r>
            <a:r>
              <a:rPr b="1" i="0" lang="en-U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energy</a:t>
            </a:r>
            <a:r>
              <a:rPr b="0" i="0" lang="en-U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demand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High </a:t>
            </a:r>
            <a:r>
              <a:rPr b="1" i="0" lang="en-U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operational costs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Geographical limitations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Technical complexity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Regulatory and social barriers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ruzado - Iconos gratis de señales" id="220" name="Google Shape;220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64227" y="2940051"/>
            <a:ext cx="298440" cy="3571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ruzado - Iconos gratis de señales" id="221" name="Google Shape;221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64227" y="3637100"/>
            <a:ext cx="298440" cy="3571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ruzado - Iconos gratis de señales" id="222" name="Google Shape;222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57208" y="4244851"/>
            <a:ext cx="298440" cy="3571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ruzado - Iconos gratis de señales" id="223" name="Google Shape;223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53926" y="4863910"/>
            <a:ext cx="298440" cy="35719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8"/>
          <p:cNvSpPr txBox="1"/>
          <p:nvPr/>
        </p:nvSpPr>
        <p:spPr>
          <a:xfrm>
            <a:off x="1654727" y="1275537"/>
            <a:ext cx="2089959" cy="523220"/>
          </a:xfrm>
          <a:prstGeom prst="rect">
            <a:avLst/>
          </a:prstGeom>
          <a:solidFill>
            <a:srgbClr val="4892DC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Advantages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heck - Free ui icons" id="225" name="Google Shape;225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8821" y="2246414"/>
            <a:ext cx="494265" cy="49426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8"/>
          <p:cNvSpPr txBox="1"/>
          <p:nvPr/>
        </p:nvSpPr>
        <p:spPr>
          <a:xfrm>
            <a:off x="7698753" y="1243494"/>
            <a:ext cx="2620904" cy="523220"/>
          </a:xfrm>
          <a:prstGeom prst="rect">
            <a:avLst/>
          </a:prstGeom>
          <a:solidFill>
            <a:srgbClr val="F2A98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Disadvantages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heck - Free ui icons" id="227" name="Google Shape;227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61128" y="2844990"/>
            <a:ext cx="494265" cy="4942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eck - Free ui icons" id="228" name="Google Shape;228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48523" y="3647401"/>
            <a:ext cx="494265" cy="4942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eck - Free ui icons" id="229" name="Google Shape;229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66812" y="4463630"/>
            <a:ext cx="494265" cy="4942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eck - Free ui icons" id="230" name="Google Shape;230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48524" y="5002489"/>
            <a:ext cx="494265" cy="4942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9"/>
          <p:cNvSpPr/>
          <p:nvPr/>
        </p:nvSpPr>
        <p:spPr>
          <a:xfrm>
            <a:off x="334299" y="1262616"/>
            <a:ext cx="11759089" cy="573293"/>
          </a:xfrm>
          <a:prstGeom prst="roundRect">
            <a:avLst>
              <a:gd fmla="val 47681" name="adj"/>
            </a:avLst>
          </a:prstGeom>
          <a:solidFill>
            <a:srgbClr val="1F5C99"/>
          </a:solidFill>
          <a:ln cap="flat" cmpd="sng" w="28575">
            <a:solidFill>
              <a:schemeClr val="lt1"/>
            </a:solidFill>
            <a:prstDash val="solid"/>
            <a:miter lim="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t/>
            </a:r>
            <a:endParaRPr/>
          </a:p>
        </p:txBody>
      </p:sp>
      <p:sp>
        <p:nvSpPr>
          <p:cNvPr id="237" name="Google Shape;237;p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38" name="Google Shape;238;p9"/>
          <p:cNvPicPr preferRelativeResize="0"/>
          <p:nvPr/>
        </p:nvPicPr>
        <p:blipFill rotWithShape="1">
          <a:blip r:embed="rId3">
            <a:alphaModFix amt="20000"/>
          </a:blip>
          <a:srcRect b="6688" l="0" r="0" t="893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9" name="Google Shape;239;p9"/>
          <p:cNvPicPr preferRelativeResize="0"/>
          <p:nvPr/>
        </p:nvPicPr>
        <p:blipFill rotWithShape="1">
          <a:blip r:embed="rId3">
            <a:alphaModFix amt="20000"/>
          </a:blip>
          <a:srcRect b="6688" l="0" r="0" t="893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40" name="Google Shape;240;p9"/>
          <p:cNvSpPr txBox="1"/>
          <p:nvPr/>
        </p:nvSpPr>
        <p:spPr>
          <a:xfrm>
            <a:off x="1341451" y="2143617"/>
            <a:ext cx="10515600" cy="43687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3400"/>
              <a:buFont typeface="Arial"/>
              <a:buNone/>
            </a:pPr>
            <a:r>
              <a:rPr b="1" i="0" lang="en-US" sz="34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Quick Outlook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D8D8D8"/>
              </a:buClr>
              <a:buSzPts val="3400"/>
              <a:buFont typeface="Arial"/>
              <a:buNone/>
            </a:pPr>
            <a:r>
              <a:rPr b="1" i="0" lang="en-US" sz="34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NCR – Pros &amp; Cons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b="1" i="0" lang="en-US" sz="3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Desalination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D8D8D8"/>
              </a:buClr>
              <a:buSzPts val="3400"/>
              <a:buFont typeface="Arial"/>
              <a:buNone/>
            </a:pPr>
            <a:r>
              <a:rPr b="1" i="0" lang="en-US" sz="34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Water reuse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9"/>
          <p:cNvSpPr/>
          <p:nvPr/>
        </p:nvSpPr>
        <p:spPr>
          <a:xfrm>
            <a:off x="601422" y="2323142"/>
            <a:ext cx="493726" cy="493726"/>
          </a:xfrm>
          <a:prstGeom prst="ellipse">
            <a:avLst/>
          </a:prstGeom>
          <a:solidFill>
            <a:srgbClr val="FF7D2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42" name="Google Shape;242;p9"/>
          <p:cNvGraphicFramePr/>
          <p:nvPr/>
        </p:nvGraphicFramePr>
        <p:xfrm>
          <a:off x="-5396" y="69352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{91BAEF29-5872-4D8A-AE86-0CF823539A05}</a:tableStyleId>
              </a:tblPr>
              <a:tblGrid>
                <a:gridCol w="12221025"/>
              </a:tblGrid>
              <a:tr h="5315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3C5ED"/>
                    </a:solidFill>
                  </a:tcPr>
                </a:tc>
              </a:tr>
            </a:tbl>
          </a:graphicData>
        </a:graphic>
      </p:graphicFrame>
      <p:sp>
        <p:nvSpPr>
          <p:cNvPr id="243" name="Google Shape;243;p9"/>
          <p:cNvSpPr/>
          <p:nvPr/>
        </p:nvSpPr>
        <p:spPr>
          <a:xfrm>
            <a:off x="-5396" y="1262616"/>
            <a:ext cx="247439" cy="573293"/>
          </a:xfrm>
          <a:prstGeom prst="flowChartDelay">
            <a:avLst/>
          </a:prstGeom>
          <a:solidFill>
            <a:srgbClr val="1F5C99"/>
          </a:solidFill>
          <a:ln cap="flat" cmpd="sng" w="19050">
            <a:solidFill>
              <a:srgbClr val="0F465E"/>
            </a:solidFill>
            <a:prstDash val="solid"/>
            <a:miter lim="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9"/>
          <p:cNvSpPr txBox="1"/>
          <p:nvPr/>
        </p:nvSpPr>
        <p:spPr>
          <a:xfrm>
            <a:off x="601422" y="1253968"/>
            <a:ext cx="1173325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INDEX: Non-Conventional Resources (NCR)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9"/>
          <p:cNvSpPr/>
          <p:nvPr/>
        </p:nvSpPr>
        <p:spPr>
          <a:xfrm>
            <a:off x="601422" y="5181869"/>
            <a:ext cx="493726" cy="493726"/>
          </a:xfrm>
          <a:prstGeom prst="ellipse">
            <a:avLst/>
          </a:prstGeom>
          <a:solidFill>
            <a:srgbClr val="FAE2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9"/>
          <p:cNvSpPr/>
          <p:nvPr/>
        </p:nvSpPr>
        <p:spPr>
          <a:xfrm>
            <a:off x="601422" y="4228960"/>
            <a:ext cx="493726" cy="493726"/>
          </a:xfrm>
          <a:prstGeom prst="ellipse">
            <a:avLst/>
          </a:prstGeom>
          <a:solidFill>
            <a:srgbClr val="FF7D2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9"/>
          <p:cNvSpPr/>
          <p:nvPr/>
        </p:nvSpPr>
        <p:spPr>
          <a:xfrm>
            <a:off x="601422" y="3276051"/>
            <a:ext cx="493726" cy="493726"/>
          </a:xfrm>
          <a:prstGeom prst="ellipse">
            <a:avLst/>
          </a:prstGeom>
          <a:solidFill>
            <a:srgbClr val="FAE2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9"/>
          <p:cNvSpPr/>
          <p:nvPr/>
        </p:nvSpPr>
        <p:spPr>
          <a:xfrm>
            <a:off x="606927" y="3276051"/>
            <a:ext cx="493726" cy="493726"/>
          </a:xfrm>
          <a:prstGeom prst="ellipse">
            <a:avLst/>
          </a:prstGeom>
          <a:solidFill>
            <a:srgbClr val="FAE2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9"/>
          <p:cNvSpPr/>
          <p:nvPr/>
        </p:nvSpPr>
        <p:spPr>
          <a:xfrm>
            <a:off x="606927" y="2325358"/>
            <a:ext cx="493726" cy="493726"/>
          </a:xfrm>
          <a:prstGeom prst="ellipse">
            <a:avLst/>
          </a:prstGeom>
          <a:solidFill>
            <a:srgbClr val="FAE2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2026-05-11T14:10:33Z</dcterms:created>
  <dc:creator>Real Llanderal, Emilio</dc:creator>
</cp:coreProperties>
</file>