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4"/>
  </p:notesMasterIdLst>
  <p:sldIdLst>
    <p:sldId id="313" r:id="rId6"/>
    <p:sldId id="314" r:id="rId7"/>
    <p:sldId id="315" r:id="rId8"/>
    <p:sldId id="277" r:id="rId9"/>
    <p:sldId id="312" r:id="rId10"/>
    <p:sldId id="311" r:id="rId11"/>
    <p:sldId id="316" r:id="rId12"/>
    <p:sldId id="310" r:id="rId13"/>
  </p:sldIdLst>
  <p:sldSz cx="9144000" cy="5143500" type="screen16x9"/>
  <p:notesSz cx="6858000" cy="9144000"/>
  <p:embeddedFontLst>
    <p:embeddedFont>
      <p:font typeface="Candara" panose="020E0502030303020204" pitchFamily="34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Lato Black" panose="020F0A02020204030203" pitchFamily="34" charset="0"/>
      <p:bold r:id="rId23"/>
      <p:boldItalic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916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ménez Argudo, Sara María" initials="JAS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3FF"/>
    <a:srgbClr val="586F9E"/>
    <a:srgbClr val="4B5E85"/>
    <a:srgbClr val="5C74A4"/>
    <a:srgbClr val="6B81AD"/>
    <a:srgbClr val="45577B"/>
    <a:srgbClr val="34425E"/>
    <a:srgbClr val="353C5D"/>
    <a:srgbClr val="3D456B"/>
    <a:srgbClr val="3D3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34" d="100"/>
          <a:sy n="134" d="100"/>
        </p:scale>
        <p:origin x="132" y="186"/>
      </p:cViewPr>
      <p:guideLst>
        <p:guide orient="horz" pos="1620"/>
        <p:guide pos="29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Presentación muy</a:t>
            </a:r>
            <a:r>
              <a:rPr lang="es-ES" baseline="0" dirty="0"/>
              <a:t> influida por lo ocurrido en Valencia el 29 de octubre,</a:t>
            </a:r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be7ed5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bbe7ed5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be7ed5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bbe7ed5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be7ed5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bbe7ed5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be7ed5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bbe7ed5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be7ed5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bbe7ed5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3E23749D-6FFC-7E6F-D5FA-EDFF1A8D5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bbe7ed550_0_0:notes">
            <a:extLst>
              <a:ext uri="{FF2B5EF4-FFF2-40B4-BE49-F238E27FC236}">
                <a16:creationId xmlns:a16="http://schemas.microsoft.com/office/drawing/2014/main" id="{5E6D3F74-0332-7EF6-B7D1-1AE5ACA17E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bbe7ed550_0_0:notes">
            <a:extLst>
              <a:ext uri="{FF2B5EF4-FFF2-40B4-BE49-F238E27FC236}">
                <a16:creationId xmlns:a16="http://schemas.microsoft.com/office/drawing/2014/main" id="{0FA190CF-25EE-60C0-D71A-FE0EBD8CA8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805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41eb3a8f4e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41eb3a8f4e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Portada presentación CHJ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1137809"/>
            <a:ext cx="378561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152881"/>
            <a:ext cx="3785616" cy="7071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87" y="4152881"/>
            <a:ext cx="2359356" cy="646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53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348"/>
            <a:ext cx="9144000" cy="835152"/>
          </a:xfrm>
          <a:prstGeom prst="rect">
            <a:avLst/>
          </a:prstGeom>
        </p:spPr>
      </p:pic>
      <p:sp>
        <p:nvSpPr>
          <p:cNvPr id="6" name="Google Shape;24;p5"/>
          <p:cNvSpPr txBox="1"/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s-ES" baseline="0" smtClean="0">
                <a:solidFill>
                  <a:schemeClr val="tx1"/>
                </a:solidFill>
              </a:rPr>
              <a:t>‹Nº›</a:t>
            </a:fld>
            <a:endParaRPr lang="es-ES" baseline="0" dirty="0">
              <a:solidFill>
                <a:schemeClr val="tx1"/>
              </a:solidFill>
            </a:endParaRPr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69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3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53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348"/>
            <a:ext cx="9144000" cy="835152"/>
          </a:xfrm>
          <a:prstGeom prst="rect">
            <a:avLst/>
          </a:prstGeom>
        </p:spPr>
      </p:pic>
      <p:sp>
        <p:nvSpPr>
          <p:cNvPr id="6" name="Google Shape;24;p5"/>
          <p:cNvSpPr txBox="1"/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s-ES" baseline="0" smtClean="0">
                <a:solidFill>
                  <a:schemeClr val="tx1"/>
                </a:solidFill>
              </a:rPr>
              <a:t>‹Nº›</a:t>
            </a:fld>
            <a:endParaRPr lang="es-ES" baseline="0" dirty="0">
              <a:solidFill>
                <a:schemeClr val="tx1"/>
              </a:solidFill>
            </a:endParaRPr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691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769620" y="2337515"/>
            <a:ext cx="4112605" cy="1320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None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45" y="1152475"/>
            <a:ext cx="3505504" cy="34872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xiones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45" y="1152475"/>
            <a:ext cx="3505504" cy="3487214"/>
          </a:xfrm>
          <a:prstGeom prst="rect">
            <a:avLst/>
          </a:prstGeom>
        </p:spPr>
      </p:pic>
      <p:sp>
        <p:nvSpPr>
          <p:cNvPr id="10" name="Google Shape;18;p4"/>
          <p:cNvSpPr txBox="1">
            <a:spLocks noGrp="1"/>
          </p:cNvSpPr>
          <p:nvPr>
            <p:ph type="body" idx="1"/>
          </p:nvPr>
        </p:nvSpPr>
        <p:spPr>
          <a:xfrm>
            <a:off x="769620" y="2337515"/>
            <a:ext cx="4112605" cy="13200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 algn="ctr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None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 gota de ag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73" y="-1708"/>
            <a:ext cx="3674827" cy="5138106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3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 gota de agua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73" y="-1708"/>
            <a:ext cx="3674827" cy="5138106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32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-72480"/>
            <a:ext cx="3425952" cy="5138928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911288" y="937043"/>
            <a:ext cx="4112605" cy="3110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 algn="just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es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480"/>
            <a:ext cx="9144000" cy="51292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-72480"/>
            <a:ext cx="3425952" cy="5138928"/>
          </a:xfrm>
          <a:prstGeom prst="rect">
            <a:avLst/>
          </a:prstGeom>
        </p:spPr>
      </p:pic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911288" y="937043"/>
            <a:ext cx="4112605" cy="3110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00050" lvl="0" indent="-285750" algn="just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Font typeface="Arial" panose="020B0604020202020204" pitchFamily="34" charset="0"/>
              <a:buChar char="•"/>
              <a:defRPr b="1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1137809"/>
            <a:ext cx="378561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0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4152881"/>
            <a:ext cx="3785616" cy="7071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87" y="4152881"/>
            <a:ext cx="2359356" cy="646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Diseño personalizado-3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Google Shape;18;p4"/>
          <p:cNvSpPr txBox="1">
            <a:spLocks noGrp="1"/>
          </p:cNvSpPr>
          <p:nvPr>
            <p:ph type="body" idx="13"/>
          </p:nvPr>
        </p:nvSpPr>
        <p:spPr>
          <a:xfrm>
            <a:off x="4727850" y="1152291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Google Shape;18;p4"/>
          <p:cNvSpPr txBox="1">
            <a:spLocks noGrp="1"/>
          </p:cNvSpPr>
          <p:nvPr>
            <p:ph type="body" idx="13"/>
          </p:nvPr>
        </p:nvSpPr>
        <p:spPr>
          <a:xfrm>
            <a:off x="4727850" y="1152291"/>
            <a:ext cx="39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75000"/>
              <a:buChar char="●"/>
              <a:defRPr sz="16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1D1D59"/>
          </a:solidFill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44880" y="4522405"/>
            <a:ext cx="7702838" cy="396305"/>
          </a:xfrm>
        </p:spPr>
        <p:txBody>
          <a:bodyPr>
            <a:normAutofit/>
          </a:bodyPr>
          <a:lstStyle>
            <a:lvl1pPr algn="ctr">
              <a:defRPr sz="1200" b="0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6" name="Título 1"/>
          <p:cNvSpPr txBox="1"/>
          <p:nvPr userDrawn="1"/>
        </p:nvSpPr>
        <p:spPr>
          <a:xfrm>
            <a:off x="1042281" y="675533"/>
            <a:ext cx="70594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5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ES" baseline="0" dirty="0">
                <a:latin typeface="Lato" panose="020F0502020204030203" pitchFamily="34" charset="0"/>
              </a:rPr>
              <a:t>Tabla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e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1D1D59"/>
          </a:solidFill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944880" y="4522405"/>
            <a:ext cx="7702838" cy="396305"/>
          </a:xfrm>
        </p:spPr>
        <p:txBody>
          <a:bodyPr>
            <a:normAutofit/>
          </a:bodyPr>
          <a:lstStyle>
            <a:lvl1pPr algn="ctr">
              <a:defRPr sz="1200" b="0" i="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6" name="Título 1"/>
          <p:cNvSpPr txBox="1"/>
          <p:nvPr userDrawn="1"/>
        </p:nvSpPr>
        <p:spPr>
          <a:xfrm>
            <a:off x="1042281" y="675533"/>
            <a:ext cx="70594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5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ES" baseline="0" dirty="0">
                <a:latin typeface="Lato" panose="020F0502020204030203" pitchFamily="34" charset="0"/>
              </a:rPr>
              <a:t>Enumeración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0" y="1636531"/>
            <a:ext cx="1219306" cy="12193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85" y="1605001"/>
            <a:ext cx="1219306" cy="12193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880" y="1605001"/>
            <a:ext cx="1219306" cy="12193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5" y="1605001"/>
            <a:ext cx="1219306" cy="121930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8" y="1897634"/>
            <a:ext cx="682811" cy="634039"/>
          </a:xfrm>
          <a:prstGeom prst="rect">
            <a:avLst/>
          </a:prstGeom>
        </p:spPr>
      </p:pic>
      <p:sp>
        <p:nvSpPr>
          <p:cNvPr id="21" name="Marcador de texto 38"/>
          <p:cNvSpPr>
            <a:spLocks noGrp="1"/>
          </p:cNvSpPr>
          <p:nvPr>
            <p:ph type="body" sz="quarter" idx="10" hasCustomPrompt="1"/>
          </p:nvPr>
        </p:nvSpPr>
        <p:spPr>
          <a:xfrm>
            <a:off x="365493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2" name="Marcador de texto 38"/>
          <p:cNvSpPr>
            <a:spLocks noGrp="1"/>
          </p:cNvSpPr>
          <p:nvPr>
            <p:ph type="body" sz="quarter" idx="11" hasCustomPrompt="1"/>
          </p:nvPr>
        </p:nvSpPr>
        <p:spPr>
          <a:xfrm>
            <a:off x="365492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Descripción</a:t>
            </a:r>
            <a:endParaRPr lang="es-ES" dirty="0"/>
          </a:p>
        </p:txBody>
      </p:sp>
      <p:sp>
        <p:nvSpPr>
          <p:cNvPr id="23" name="Marcador de texto 38"/>
          <p:cNvSpPr>
            <a:spLocks noGrp="1"/>
          </p:cNvSpPr>
          <p:nvPr>
            <p:ph type="body" sz="quarter" idx="12" hasCustomPrompt="1"/>
          </p:nvPr>
        </p:nvSpPr>
        <p:spPr>
          <a:xfrm>
            <a:off x="2514118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4" name="Marcador de texto 38"/>
          <p:cNvSpPr>
            <a:spLocks noGrp="1"/>
          </p:cNvSpPr>
          <p:nvPr>
            <p:ph type="body" sz="quarter" idx="13" hasCustomPrompt="1"/>
          </p:nvPr>
        </p:nvSpPr>
        <p:spPr>
          <a:xfrm>
            <a:off x="2514117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Descripción</a:t>
            </a:r>
            <a:endParaRPr lang="es-ES" dirty="0"/>
          </a:p>
        </p:txBody>
      </p:sp>
      <p:sp>
        <p:nvSpPr>
          <p:cNvPr id="25" name="Marcador de texto 38"/>
          <p:cNvSpPr>
            <a:spLocks noGrp="1"/>
          </p:cNvSpPr>
          <p:nvPr>
            <p:ph type="body" sz="quarter" idx="14" hasCustomPrompt="1"/>
          </p:nvPr>
        </p:nvSpPr>
        <p:spPr>
          <a:xfrm>
            <a:off x="4662742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6" name="Marcador de texto 38"/>
          <p:cNvSpPr>
            <a:spLocks noGrp="1"/>
          </p:cNvSpPr>
          <p:nvPr>
            <p:ph type="body" sz="quarter" idx="15" hasCustomPrompt="1"/>
          </p:nvPr>
        </p:nvSpPr>
        <p:spPr>
          <a:xfrm>
            <a:off x="4662741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Descripción</a:t>
            </a:r>
            <a:endParaRPr lang="es-ES" dirty="0"/>
          </a:p>
        </p:txBody>
      </p:sp>
      <p:sp>
        <p:nvSpPr>
          <p:cNvPr id="27" name="Marcador de texto 38"/>
          <p:cNvSpPr>
            <a:spLocks noGrp="1"/>
          </p:cNvSpPr>
          <p:nvPr>
            <p:ph type="body" sz="quarter" idx="16" hasCustomPrompt="1"/>
          </p:nvPr>
        </p:nvSpPr>
        <p:spPr>
          <a:xfrm>
            <a:off x="6811365" y="2906471"/>
            <a:ext cx="2003092" cy="396875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 err="1"/>
              <a:t>Num</a:t>
            </a:r>
            <a:endParaRPr lang="es-ES" dirty="0"/>
          </a:p>
        </p:txBody>
      </p:sp>
      <p:sp>
        <p:nvSpPr>
          <p:cNvPr id="28" name="Marcador de texto 38"/>
          <p:cNvSpPr>
            <a:spLocks noGrp="1"/>
          </p:cNvSpPr>
          <p:nvPr>
            <p:ph type="body" sz="quarter" idx="17" hasCustomPrompt="1"/>
          </p:nvPr>
        </p:nvSpPr>
        <p:spPr>
          <a:xfrm>
            <a:off x="6811364" y="3393866"/>
            <a:ext cx="2003094" cy="654988"/>
          </a:xfrm>
        </p:spPr>
        <p:txBody>
          <a:bodyPr>
            <a:noAutofit/>
          </a:bodyPr>
          <a:lstStyle>
            <a:lvl1pPr marL="114300" indent="0" algn="ctr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Descripción</a:t>
            </a:r>
            <a:endParaRPr lang="es-E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1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"/>
            <a:ext cx="9144000" cy="51417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río-2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"/>
            <a:ext cx="9144000" cy="5141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"/>
            <a:ext cx="9144000" cy="5108925"/>
          </a:xfrm>
          <a:prstGeom prst="rect">
            <a:avLst/>
          </a:prstGeom>
        </p:spPr>
      </p:pic>
      <p:sp>
        <p:nvSpPr>
          <p:cNvPr id="5" name="Google Shape;358;p33"/>
          <p:cNvSpPr txBox="1"/>
          <p:nvPr userDrawn="1"/>
        </p:nvSpPr>
        <p:spPr>
          <a:xfrm>
            <a:off x="2723950" y="1758250"/>
            <a:ext cx="3677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solidFill>
                  <a:srgbClr val="FFFFFF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rPr>
              <a:t>Gracias</a:t>
            </a:r>
            <a:endParaRPr sz="42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</p:txBody>
      </p:sp>
      <p:grpSp>
        <p:nvGrpSpPr>
          <p:cNvPr id="6" name="Google Shape;369;p33"/>
          <p:cNvGrpSpPr/>
          <p:nvPr userDrawn="1"/>
        </p:nvGrpSpPr>
        <p:grpSpPr>
          <a:xfrm>
            <a:off x="4393253" y="3286084"/>
            <a:ext cx="357561" cy="357582"/>
            <a:chOff x="864491" y="1723250"/>
            <a:chExt cx="397866" cy="397887"/>
          </a:xfrm>
        </p:grpSpPr>
        <p:sp>
          <p:nvSpPr>
            <p:cNvPr id="7" name="Google Shape;370;p3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1;p3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2;p3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Google Shape;373;p33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4070010" y="457475"/>
            <a:ext cx="984973" cy="9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74;p33"/>
          <p:cNvPicPr preferRelativeResize="0"/>
          <p:nvPr userDrawn="1"/>
        </p:nvPicPr>
        <p:blipFill>
          <a:blip r:embed="rId4"/>
          <a:stretch>
            <a:fillRect/>
          </a:stretch>
        </p:blipFill>
        <p:spPr>
          <a:xfrm>
            <a:off x="2939751" y="3958050"/>
            <a:ext cx="3245450" cy="60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75;p33"/>
          <p:cNvGrpSpPr/>
          <p:nvPr userDrawn="1"/>
        </p:nvGrpSpPr>
        <p:grpSpPr>
          <a:xfrm>
            <a:off x="4879634" y="3338200"/>
            <a:ext cx="387681" cy="272572"/>
            <a:chOff x="3386036" y="1746339"/>
            <a:chExt cx="397907" cy="279762"/>
          </a:xfrm>
        </p:grpSpPr>
        <p:sp>
          <p:nvSpPr>
            <p:cNvPr id="13" name="Google Shape;376;p33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7;p33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378;p33"/>
          <p:cNvSpPr/>
          <p:nvPr userDrawn="1"/>
        </p:nvSpPr>
        <p:spPr>
          <a:xfrm>
            <a:off x="3875587" y="3309389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4BB3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58;p33"/>
          <p:cNvSpPr txBox="1"/>
          <p:nvPr userDrawn="1"/>
        </p:nvSpPr>
        <p:spPr>
          <a:xfrm>
            <a:off x="2839230" y="2331139"/>
            <a:ext cx="34656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000"/>
              </a:spcAft>
            </a:pP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contacto@chj.es</a:t>
            </a:r>
            <a:br>
              <a:rPr lang="en-U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</a:br>
            <a:r>
              <a:rPr lang="en-U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+34963938800</a:t>
            </a:r>
            <a:br>
              <a:rPr lang="en-U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</a:br>
            <a:r>
              <a:rPr lang="en-U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ww.chj.es</a:t>
            </a:r>
            <a:endParaRPr sz="1500" dirty="0">
              <a:solidFill>
                <a:srgbClr val="FFFFFF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22" name="Google Shape;14;p3"/>
          <p:cNvSpPr txBox="1">
            <a:spLocks noGrp="1"/>
          </p:cNvSpPr>
          <p:nvPr>
            <p:ph type="title"/>
          </p:nvPr>
        </p:nvSpPr>
        <p:spPr>
          <a:xfrm>
            <a:off x="411120" y="868104"/>
            <a:ext cx="8321760" cy="4425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2500" b="0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5133975"/>
          </a:xfrm>
          <a:prstGeom prst="rect">
            <a:avLst/>
          </a:prstGeom>
        </p:spPr>
      </p:pic>
      <p:sp>
        <p:nvSpPr>
          <p:cNvPr id="4" name="Google Shape;61;p14"/>
          <p:cNvSpPr txBox="1"/>
          <p:nvPr userDrawn="1"/>
        </p:nvSpPr>
        <p:spPr>
          <a:xfrm>
            <a:off x="720000" y="597175"/>
            <a:ext cx="7704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FFFFFF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rPr>
              <a:t>Índice de contenidos</a:t>
            </a:r>
            <a:endParaRPr sz="25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71543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0" name="Marcador de texto 3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20282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consectetur</a:t>
            </a:r>
            <a:endParaRPr lang="es-ES" dirty="0"/>
          </a:p>
        </p:txBody>
      </p:sp>
      <p:sp>
        <p:nvSpPr>
          <p:cNvPr id="44" name="Marcador de texto 38"/>
          <p:cNvSpPr>
            <a:spLocks noGrp="1"/>
          </p:cNvSpPr>
          <p:nvPr>
            <p:ph type="body" sz="quarter" idx="12" hasCustomPrompt="1"/>
          </p:nvPr>
        </p:nvSpPr>
        <p:spPr>
          <a:xfrm>
            <a:off x="4408868" y="171543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45" name="Marcador de texto 38"/>
          <p:cNvSpPr>
            <a:spLocks noGrp="1"/>
          </p:cNvSpPr>
          <p:nvPr>
            <p:ph type="body" sz="quarter" idx="13" hasCustomPrompt="1"/>
          </p:nvPr>
        </p:nvSpPr>
        <p:spPr>
          <a:xfrm>
            <a:off x="4408867" y="220282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consectetur</a:t>
            </a:r>
            <a:endParaRPr lang="es-ES" dirty="0"/>
          </a:p>
        </p:txBody>
      </p:sp>
      <p:sp>
        <p:nvSpPr>
          <p:cNvPr id="46" name="Marcador de texto 38"/>
          <p:cNvSpPr>
            <a:spLocks noGrp="1"/>
          </p:cNvSpPr>
          <p:nvPr>
            <p:ph type="body" sz="quarter" idx="14" hasCustomPrompt="1"/>
          </p:nvPr>
        </p:nvSpPr>
        <p:spPr>
          <a:xfrm>
            <a:off x="4525056" y="1159034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s-ES" dirty="0"/>
              <a:t>02</a:t>
            </a:r>
          </a:p>
        </p:txBody>
      </p:sp>
      <p:sp>
        <p:nvSpPr>
          <p:cNvPr id="47" name="Marcador de texto 38"/>
          <p:cNvSpPr>
            <a:spLocks noGrp="1"/>
          </p:cNvSpPr>
          <p:nvPr>
            <p:ph type="body" sz="quarter" idx="15" hasCustomPrompt="1"/>
          </p:nvPr>
        </p:nvSpPr>
        <p:spPr>
          <a:xfrm>
            <a:off x="1062926" y="1159033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s-ES" dirty="0"/>
              <a:t>01</a:t>
            </a:r>
          </a:p>
        </p:txBody>
      </p:sp>
      <p:sp>
        <p:nvSpPr>
          <p:cNvPr id="54" name="Marcador de texto 38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358681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5" name="Marcador de texto 38"/>
          <p:cNvSpPr>
            <a:spLocks noGrp="1"/>
          </p:cNvSpPr>
          <p:nvPr>
            <p:ph type="body" sz="quarter" idx="17" hasCustomPrompt="1"/>
          </p:nvPr>
        </p:nvSpPr>
        <p:spPr>
          <a:xfrm>
            <a:off x="914399" y="407420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consectetur</a:t>
            </a:r>
            <a:endParaRPr lang="es-ES" dirty="0"/>
          </a:p>
        </p:txBody>
      </p:sp>
      <p:sp>
        <p:nvSpPr>
          <p:cNvPr id="56" name="Marcador de texto 38"/>
          <p:cNvSpPr>
            <a:spLocks noGrp="1"/>
          </p:cNvSpPr>
          <p:nvPr>
            <p:ph type="body" sz="quarter" idx="18" hasCustomPrompt="1"/>
          </p:nvPr>
        </p:nvSpPr>
        <p:spPr>
          <a:xfrm>
            <a:off x="4408868" y="3586811"/>
            <a:ext cx="2436731" cy="396875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60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pPr lvl="0"/>
            <a:r>
              <a:rPr lang="es-ES" dirty="0"/>
              <a:t>Título</a:t>
            </a:r>
          </a:p>
        </p:txBody>
      </p:sp>
      <p:sp>
        <p:nvSpPr>
          <p:cNvPr id="57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4408867" y="4074206"/>
            <a:ext cx="2897747" cy="654988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5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Lorem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ipsum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dolor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sit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amet</a:t>
            </a:r>
            <a:r>
              <a:rPr lang="es-E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, </a:t>
            </a:r>
            <a:r>
              <a:rPr lang="es-ES" sz="1500" dirty="0" err="1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consectetur</a:t>
            </a:r>
            <a:endParaRPr lang="es-ES" dirty="0"/>
          </a:p>
        </p:txBody>
      </p:sp>
      <p:sp>
        <p:nvSpPr>
          <p:cNvPr id="58" name="Marcador de texto 38"/>
          <p:cNvSpPr>
            <a:spLocks noGrp="1"/>
          </p:cNvSpPr>
          <p:nvPr>
            <p:ph type="body" sz="quarter" idx="20" hasCustomPrompt="1"/>
          </p:nvPr>
        </p:nvSpPr>
        <p:spPr>
          <a:xfrm>
            <a:off x="4525056" y="3030414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s-ES" dirty="0"/>
              <a:t>04</a:t>
            </a:r>
          </a:p>
        </p:txBody>
      </p:sp>
      <p:sp>
        <p:nvSpPr>
          <p:cNvPr id="59" name="Marcador de texto 38"/>
          <p:cNvSpPr>
            <a:spLocks noGrp="1"/>
          </p:cNvSpPr>
          <p:nvPr>
            <p:ph type="body" sz="quarter" idx="21" hasCustomPrompt="1"/>
          </p:nvPr>
        </p:nvSpPr>
        <p:spPr>
          <a:xfrm>
            <a:off x="1062925" y="3030413"/>
            <a:ext cx="720000" cy="46587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lang="es-ES" sz="2500" b="0" i="0" u="none" strike="noStrike" cap="none" dirty="0">
                <a:solidFill>
                  <a:srgbClr val="4BB3FD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es-ES" dirty="0"/>
              <a:t>03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Diseño personalizado-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"/>
            <a:ext cx="9144000" cy="5136908"/>
          </a:xfrm>
          <a:prstGeom prst="rect">
            <a:avLst/>
          </a:prstGeom>
        </p:spPr>
      </p:pic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1"/>
            <a:ext cx="9144000" cy="5129297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1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"/>
            <a:ext cx="9144000" cy="510892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número de diapositiva 2"/>
          <p:cNvSpPr>
            <a:spLocks noGrp="1"/>
          </p:cNvSpPr>
          <p:nvPr>
            <p:ph type="sldNum" idx="10"/>
          </p:nvPr>
        </p:nvSpPr>
        <p:spPr>
          <a:xfrm>
            <a:off x="8472458" y="4663217"/>
            <a:ext cx="548700" cy="393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5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aseline="0"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5" y="225929"/>
            <a:ext cx="468000" cy="468672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-2-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Google Shape;24;p5"/>
          <p:cNvSpPr txBox="1"/>
          <p:nvPr userDrawn="1"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s-ES" baseline="0" smtClean="0">
                <a:solidFill>
                  <a:schemeClr val="bg1"/>
                </a:solidFill>
              </a:rPr>
              <a:t>‹Nº›</a:t>
            </a:fld>
            <a:endParaRPr lang="es-ES" baseline="0" dirty="0">
              <a:solidFill>
                <a:schemeClr val="bg1"/>
              </a:solidFill>
            </a:endParaRPr>
          </a:p>
        </p:txBody>
      </p:sp>
      <p:sp>
        <p:nvSpPr>
          <p:cNvPr id="6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69620" y="408251"/>
            <a:ext cx="7702838" cy="572700"/>
          </a:xfrm>
        </p:spPr>
        <p:txBody>
          <a:bodyPr>
            <a:normAutofit/>
          </a:bodyPr>
          <a:lstStyle>
            <a:lvl1pPr algn="ctr">
              <a:defRPr sz="2500" b="1" i="0" baseline="0">
                <a:solidFill>
                  <a:schemeClr val="bg1"/>
                </a:solidFill>
                <a:latin typeface="Lato Black" panose="020F0A02020204030203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/>
          <p:nvPr/>
        </p:nvSpPr>
        <p:spPr>
          <a:xfrm>
            <a:off x="5688330" y="3335020"/>
            <a:ext cx="3102610" cy="64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0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s-ES" sz="1400" b="0" dirty="0"/>
              <a:t>Miguel Polo </a:t>
            </a:r>
            <a:r>
              <a:rPr lang="es-ES" sz="1400" b="0" dirty="0" err="1"/>
              <a:t>Cebellán</a:t>
            </a:r>
            <a:endParaRPr lang="es-ES" sz="1400" b="0" dirty="0"/>
          </a:p>
          <a:p>
            <a:r>
              <a:rPr lang="es-ES" sz="1000" b="0" dirty="0" err="1"/>
              <a:t>President</a:t>
            </a:r>
            <a:r>
              <a:rPr lang="es-ES" sz="1000" b="0" dirty="0"/>
              <a:t> of Júcar </a:t>
            </a:r>
            <a:r>
              <a:rPr lang="es-ES" sz="1000" b="0" dirty="0" err="1"/>
              <a:t>River</a:t>
            </a:r>
            <a:r>
              <a:rPr lang="es-ES" sz="1000" b="0" dirty="0"/>
              <a:t> </a:t>
            </a:r>
            <a:r>
              <a:rPr lang="es-ES" sz="1000" b="0" dirty="0" err="1"/>
              <a:t>Basin</a:t>
            </a:r>
            <a:r>
              <a:rPr lang="es-ES" sz="1000" b="0" dirty="0"/>
              <a:t> </a:t>
            </a:r>
            <a:r>
              <a:rPr lang="es-ES" sz="1000" b="0" dirty="0" err="1"/>
              <a:t>Authority</a:t>
            </a:r>
            <a:endParaRPr lang="es-ES" sz="1000" b="0" dirty="0"/>
          </a:p>
          <a:p>
            <a:r>
              <a:rPr lang="es-ES" sz="1000" b="0" dirty="0"/>
              <a:t> </a:t>
            </a:r>
          </a:p>
        </p:txBody>
      </p:sp>
      <p:sp>
        <p:nvSpPr>
          <p:cNvPr id="6" name="Título 1"/>
          <p:cNvSpPr txBox="1"/>
          <p:nvPr/>
        </p:nvSpPr>
        <p:spPr>
          <a:xfrm>
            <a:off x="476245" y="577987"/>
            <a:ext cx="8181136" cy="83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0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ES" dirty="0"/>
              <a:t>World  </a:t>
            </a:r>
            <a:r>
              <a:rPr lang="es-ES" dirty="0" err="1"/>
              <a:t>Basin Summit Rio de Janeiro</a:t>
            </a:r>
            <a:endParaRPr lang="es-ES" sz="2400" dirty="0"/>
          </a:p>
        </p:txBody>
      </p:sp>
      <p:sp>
        <p:nvSpPr>
          <p:cNvPr id="7" name="Título 1"/>
          <p:cNvSpPr txBox="1"/>
          <p:nvPr/>
        </p:nvSpPr>
        <p:spPr>
          <a:xfrm>
            <a:off x="399415" y="1462405"/>
            <a:ext cx="8181340" cy="174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000" b="1" i="0" u="none" strike="noStrike" cap="none" baseline="0">
                <a:solidFill>
                  <a:schemeClr val="bg1"/>
                </a:solidFill>
                <a:latin typeface="Lato Black" panose="020F0A02020204030203" pitchFamily="34" charset="0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1600" b="0" dirty="0">
                <a:solidFill>
                  <a:schemeClr val="bg1"/>
                </a:solidFill>
              </a:rPr>
              <a:t>Thematic Session  </a:t>
            </a:r>
            <a:r>
              <a:rPr lang="es-ES" altLang="en-US" sz="1600" b="0" dirty="0">
                <a:solidFill>
                  <a:schemeClr val="bg1"/>
                </a:solidFill>
              </a:rPr>
              <a:t>1</a:t>
            </a:r>
            <a:endParaRPr lang="en-US" altLang="es-ES" sz="1600" b="0" dirty="0">
              <a:solidFill>
                <a:schemeClr val="bg1"/>
              </a:solidFill>
            </a:endParaRPr>
          </a:p>
          <a:p>
            <a:pPr algn="ctr"/>
            <a:r>
              <a:rPr lang="en-US" altLang="es-ES" sz="1400" b="0" dirty="0">
                <a:solidFill>
                  <a:schemeClr val="bg1"/>
                </a:solidFill>
              </a:rPr>
              <a:t>From data to action: modernizing water resources monitoring for resilient basin management</a:t>
            </a:r>
            <a:r>
              <a:rPr lang="es-ES" altLang="en-US" sz="2000" b="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 </a:t>
            </a:r>
          </a:p>
          <a:p>
            <a:pPr algn="ctr"/>
            <a:endParaRPr lang="en-US" sz="1100" b="0" dirty="0">
              <a:solidFill>
                <a:srgbClr val="00B0F0"/>
              </a:solidFill>
            </a:endParaRPr>
          </a:p>
          <a:p>
            <a:pPr algn="ctr"/>
            <a:r>
              <a:rPr lang="en-US" altLang="es-ES" sz="2000" b="0" dirty="0">
                <a:solidFill>
                  <a:srgbClr val="00B0F0"/>
                </a:solidFill>
              </a:rPr>
              <a:t>“La digitalizaci</a:t>
            </a:r>
            <a:r>
              <a:rPr lang="en-US" altLang="en-US" sz="2000" b="0" dirty="0">
                <a:solidFill>
                  <a:srgbClr val="00B0F0"/>
                </a:solidFill>
              </a:rPr>
              <a:t>ó</a:t>
            </a:r>
            <a:r>
              <a:rPr lang="en-US" altLang="es-ES" sz="2000" b="0" dirty="0">
                <a:solidFill>
                  <a:srgbClr val="00B0F0"/>
                </a:solidFill>
              </a:rPr>
              <a:t>n de sector del agua y el Observatorio del agua en Espa</a:t>
            </a:r>
            <a:r>
              <a:rPr lang="en-US" altLang="en-US" sz="2000" b="0" dirty="0">
                <a:solidFill>
                  <a:srgbClr val="00B0F0"/>
                </a:solidFill>
              </a:rPr>
              <a:t>ñ</a:t>
            </a:r>
            <a:r>
              <a:rPr lang="en-US" altLang="es-ES" sz="2000" b="0" dirty="0">
                <a:solidFill>
                  <a:srgbClr val="00B0F0"/>
                </a:solidFill>
              </a:rPr>
              <a:t>a: herramientas clave para una gesti</a:t>
            </a:r>
            <a:r>
              <a:rPr lang="en-US" altLang="en-US" sz="2000" b="0" dirty="0">
                <a:solidFill>
                  <a:srgbClr val="00B0F0"/>
                </a:solidFill>
              </a:rPr>
              <a:t>ó</a:t>
            </a:r>
            <a:r>
              <a:rPr lang="en-US" altLang="es-ES" sz="2000" b="0" dirty="0">
                <a:solidFill>
                  <a:srgbClr val="00B0F0"/>
                </a:solidFill>
              </a:rPr>
              <a:t>n eficiente  de los recursos h</a:t>
            </a:r>
            <a:r>
              <a:rPr lang="en-US" altLang="en-US" sz="2000" b="0" dirty="0">
                <a:solidFill>
                  <a:srgbClr val="00B0F0"/>
                </a:solidFill>
              </a:rPr>
              <a:t>í</a:t>
            </a:r>
            <a:r>
              <a:rPr lang="en-US" altLang="es-ES" sz="2000" b="0" dirty="0">
                <a:solidFill>
                  <a:srgbClr val="00B0F0"/>
                </a:solidFill>
              </a:rPr>
              <a:t>dricos y de los eventos meteorol</a:t>
            </a:r>
            <a:r>
              <a:rPr lang="en-US" altLang="en-US" sz="2000" b="0" dirty="0">
                <a:solidFill>
                  <a:srgbClr val="00B0F0"/>
                </a:solidFill>
              </a:rPr>
              <a:t>ó</a:t>
            </a:r>
            <a:r>
              <a:rPr lang="en-US" altLang="es-ES" sz="2000" b="0" dirty="0">
                <a:solidFill>
                  <a:srgbClr val="00B0F0"/>
                </a:solidFill>
              </a:rPr>
              <a:t>gicos extremos”</a:t>
            </a:r>
          </a:p>
          <a:p>
            <a:pPr algn="ctr"/>
            <a:br>
              <a:rPr lang="en-US" sz="1000" b="0" dirty="0">
                <a:solidFill>
                  <a:srgbClr val="00B0F0"/>
                </a:solidFill>
              </a:rPr>
            </a:br>
            <a:endParaRPr lang="es-ES" sz="1000" b="0" dirty="0">
              <a:solidFill>
                <a:srgbClr val="00B0F0"/>
              </a:solidFill>
            </a:endParaRPr>
          </a:p>
        </p:txBody>
      </p:sp>
      <p:pic>
        <p:nvPicPr>
          <p:cNvPr id="2" name="Imagen 236154484">
            <a:extLst>
              <a:ext uri="{FF2B5EF4-FFF2-40B4-BE49-F238E27FC236}">
                <a16:creationId xmlns:a16="http://schemas.microsoft.com/office/drawing/2014/main" id="{BA7B6D76-09EE-7CCD-855D-4CCF37C6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5" y="850476"/>
            <a:ext cx="7852095" cy="4087708"/>
          </a:xfrm>
          <a:prstGeom prst="rect">
            <a:avLst/>
          </a:prstGeom>
        </p:spPr>
      </p:pic>
      <p:sp>
        <p:nvSpPr>
          <p:cNvPr id="16" name="Google Shape;62;p14"/>
          <p:cNvSpPr txBox="1"/>
          <p:nvPr/>
        </p:nvSpPr>
        <p:spPr>
          <a:xfrm>
            <a:off x="960703" y="286223"/>
            <a:ext cx="5230372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rPr>
              <a:t>La Confederación Hidrográfica del Júcar</a:t>
            </a:r>
            <a:endParaRPr sz="20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</p:txBody>
      </p:sp>
      <p:pic>
        <p:nvPicPr>
          <p:cNvPr id="3" name="Imagen 236154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62;p14"/>
          <p:cNvSpPr txBox="1"/>
          <p:nvPr/>
        </p:nvSpPr>
        <p:spPr>
          <a:xfrm>
            <a:off x="813908" y="286385"/>
            <a:ext cx="5668010" cy="448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rPr>
              <a:t>La Confederación Hidrográfica del Júcar</a:t>
            </a:r>
            <a:r>
              <a:rPr lang="es-ES" altLang="en-US" sz="2000" dirty="0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rPr>
              <a:t> (1934)</a:t>
            </a:r>
          </a:p>
        </p:txBody>
      </p:sp>
      <p:pic>
        <p:nvPicPr>
          <p:cNvPr id="4" name="Picture 2" descr="03_SistExplo_v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4" y="1006679"/>
            <a:ext cx="3700543" cy="3822336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</p:pic>
      <p:sp>
        <p:nvSpPr>
          <p:cNvPr id="5" name="Google Shape;62;p14"/>
          <p:cNvSpPr txBox="1"/>
          <p:nvPr/>
        </p:nvSpPr>
        <p:spPr>
          <a:xfrm>
            <a:off x="4869973" y="1102129"/>
            <a:ext cx="3574372" cy="327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Funciones de policía del dominio público hidráulico, planificación hidrológica, construcción y explotación de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obras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hidráulicas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. Gestion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Integrada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Recursos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hídricos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.</a:t>
            </a:r>
          </a:p>
          <a:p>
            <a:pPr lvl="0"/>
            <a:endParaRPr lang="en-US" sz="1600" dirty="0">
              <a:solidFill>
                <a:srgbClr val="FFFFFF"/>
              </a:solidFill>
              <a:latin typeface="Arial" panose="020B0604020202020204" pitchFamily="34" charset="0"/>
              <a:ea typeface="Lato Black" panose="020F0A02020204030203"/>
              <a:cs typeface="Arial" panose="020B0604020202020204" pitchFamily="34" charset="0"/>
              <a:sym typeface="Lato Black" panose="020F0A02020204030203"/>
            </a:endParaRPr>
          </a:p>
          <a:p>
            <a:pPr lvl="0"/>
            <a:endParaRPr lang="en-US" sz="1600" dirty="0">
              <a:solidFill>
                <a:srgbClr val="FFFFFF"/>
              </a:solidFill>
              <a:latin typeface="Arial" panose="020B0604020202020204" pitchFamily="34" charset="0"/>
              <a:ea typeface="Lato Black" panose="020F0A02020204030203"/>
              <a:cs typeface="Arial" panose="020B0604020202020204" pitchFamily="34" charset="0"/>
              <a:sym typeface="Lato Black" panose="020F0A02020204030203"/>
            </a:endParaRPr>
          </a:p>
          <a:p>
            <a:pPr lvl="1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42.756 km2 de superficie</a:t>
            </a:r>
          </a:p>
          <a:p>
            <a:pPr lvl="1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&gt; 5.200.000  de habitantes</a:t>
            </a:r>
          </a:p>
          <a:p>
            <a:pPr lvl="1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800 municipios</a:t>
            </a:r>
          </a:p>
          <a:p>
            <a:pPr lvl="1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&gt; 3000 hm3 de capacidad de </a:t>
            </a:r>
            <a:r>
              <a:rPr lang="en-US" sz="12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almacenamiento</a:t>
            </a:r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sz="12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en</a:t>
            </a:r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22 </a:t>
            </a:r>
            <a:r>
              <a:rPr lang="en-US" sz="12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presas</a:t>
            </a:r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</a:p>
          <a:p>
            <a:pPr lvl="1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6 canales principales</a:t>
            </a:r>
          </a:p>
          <a:p>
            <a:pPr lvl="1"/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5 desalinizadoras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FFFFF"/>
              </a:solidFill>
              <a:latin typeface="Arial" panose="020B0604020202020204" pitchFamily="34" charset="0"/>
              <a:ea typeface="Lato Black" panose="020F0A02020204030203"/>
              <a:cs typeface="Arial" panose="020B0604020202020204" pitchFamily="34" charset="0"/>
              <a:sym typeface="Lato Black" panose="020F0A020202040302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</p:txBody>
      </p:sp>
      <p:pic>
        <p:nvPicPr>
          <p:cNvPr id="3" name="Imagen 236154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15729" y="235193"/>
            <a:ext cx="6534107" cy="5001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s-ES" sz="1050" b="0" i="0" u="none" strike="noStrike" baseline="0" dirty="0">
              <a:solidFill>
                <a:srgbClr val="00B0F0"/>
              </a:solidFill>
              <a:latin typeface="Segoe UI" panose="020B0502040204020203" charset="0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Segoe UI" panose="020B0502040204020203" charset="0"/>
              </a:rPr>
              <a:t>DATOS PARA LA GIRH  </a:t>
            </a:r>
            <a:endParaRPr lang="es-ES" sz="1600" dirty="0">
              <a:solidFill>
                <a:srgbClr val="00B0F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30779" y="1116233"/>
            <a:ext cx="645760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Funciones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policía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del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dominio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público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hidráulico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,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planificación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hidrológica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,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construcción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y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explotación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obras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hidráulicas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. 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ea typeface="Lato Black" panose="020F0A02020204030203"/>
              <a:cs typeface="Arial" panose="020B0604020202020204" pitchFamily="34" charset="0"/>
              <a:sym typeface="Lato Black" panose="020F0A02020204030203"/>
            </a:endParaRP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Datos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necesarios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: 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Lluvias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,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aforos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,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piézómetros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,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consumos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, Calidad de las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aguas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…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ea typeface="Lato Black" panose="020F0A02020204030203"/>
              <a:cs typeface="Arial" panose="020B0604020202020204" pitchFamily="34" charset="0"/>
              <a:sym typeface="Lato Black" panose="020F0A02020204030203"/>
            </a:endParaRP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</a:t>
            </a:r>
            <a:endParaRPr lang="es-ES" sz="1600" b="0" i="0" u="none" strike="noStrike" baseline="0" dirty="0">
              <a:solidFill>
                <a:srgbClr val="00B0F0"/>
              </a:solidFill>
              <a:latin typeface="Segoe UI" panose="020B0502040204020203" charset="0"/>
            </a:endParaRPr>
          </a:p>
        </p:txBody>
      </p:sp>
      <p:pic>
        <p:nvPicPr>
          <p:cNvPr id="3" name="Imagen 2361544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2D40673-C24C-58C1-E3A7-9258D4F31A83}"/>
              </a:ext>
            </a:extLst>
          </p:cNvPr>
          <p:cNvSpPr txBox="1"/>
          <p:nvPr/>
        </p:nvSpPr>
        <p:spPr>
          <a:xfrm>
            <a:off x="1030779" y="2632976"/>
            <a:ext cx="6457602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Evolución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: 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ea typeface="Lato Black" panose="020F0A02020204030203"/>
              <a:cs typeface="Arial" panose="020B0604020202020204" pitchFamily="34" charset="0"/>
              <a:sym typeface="Lato Black" panose="020F0A02020204030203"/>
            </a:endParaRP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Servicio de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anuncio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crecidas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(1883,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1879, 1914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) </a:t>
            </a: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CCHH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creadas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en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1926</a:t>
            </a: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Red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Oficial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Estaciones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de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Aforo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(1903) </a:t>
            </a: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SAIH (1989)</a:t>
            </a: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PERTE-PRTR </a:t>
            </a:r>
            <a:r>
              <a:rPr lang="en-US" sz="1600" dirty="0" err="1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Digitalización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 (2022)</a:t>
            </a:r>
          </a:p>
          <a:p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Lato Black" panose="020F0A02020204030203"/>
                <a:cs typeface="Arial" panose="020B0604020202020204" pitchFamily="34" charset="0"/>
                <a:sym typeface="Lato Black" panose="020F0A02020204030203"/>
              </a:rPr>
              <a:t>	</a:t>
            </a:r>
            <a:endParaRPr lang="es-ES" sz="1600" b="0" i="0" u="none" strike="noStrike" baseline="0" dirty="0">
              <a:solidFill>
                <a:srgbClr val="00B0F0"/>
              </a:solidFill>
              <a:latin typeface="Segoe UI" panose="020B050204020402020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361544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uadro de texto 7"/>
          <p:cNvSpPr txBox="1"/>
          <p:nvPr/>
        </p:nvSpPr>
        <p:spPr>
          <a:xfrm>
            <a:off x="849399" y="304473"/>
            <a:ext cx="4630074" cy="4308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 forceAA="0">
            <a:spAutoFit/>
          </a:bodyPr>
          <a:lstStyle/>
          <a:p>
            <a: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altLang="es-ES" sz="1600" b="0" i="0" u="none" strike="noStrike" cap="none" dirty="0" err="1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rPr>
              <a:t>Digitalizaci</a:t>
            </a:r>
            <a:r>
              <a:rPr lang="en-US" altLang="en-US" sz="1600" b="0" i="0" u="none" strike="noStrike" cap="none" dirty="0" err="1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rPr>
              <a:t>ó</a:t>
            </a:r>
            <a:r>
              <a:rPr lang="en-US" altLang="es-ES" sz="1600" b="0" i="0" u="none" strike="noStrike" cap="none" dirty="0" err="1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rPr>
              <a:t>n</a:t>
            </a:r>
            <a:r>
              <a:rPr lang="en-US" altLang="es-ES" sz="1600" b="0" i="0" u="none" strike="noStrike" cap="none" dirty="0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rPr>
              <a:t> del ciclo del </a:t>
            </a:r>
            <a:r>
              <a:rPr lang="en-US" altLang="es-ES" sz="1600" b="0" i="0" u="none" strike="noStrike" cap="none" dirty="0" err="1">
                <a:solidFill>
                  <a:srgbClr val="00B0F0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Arial" panose="020B0604020202020204"/>
              </a:rPr>
              <a:t>agua</a:t>
            </a:r>
            <a:endParaRPr lang="es-ES" altLang="en-US" sz="1600" b="0" i="0" u="none" strike="noStrike" cap="none" dirty="0">
              <a:solidFill>
                <a:srgbClr val="00B0F0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Arial" panose="020B0604020202020204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270" y="804197"/>
            <a:ext cx="4844185" cy="39041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5813" y="372462"/>
            <a:ext cx="7858125" cy="4801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47700" lvl="1" indent="-457200">
              <a:lnSpc>
                <a:spcPct val="90000"/>
              </a:lnSpc>
            </a:pPr>
            <a:r>
              <a:rPr lang="es-ES" b="1" dirty="0">
                <a:solidFill>
                  <a:srgbClr val="00B0F0"/>
                </a:solidFill>
              </a:rPr>
              <a:t>OBSERVATORIO DEL AGUA DE ESPAÑA (2026)</a:t>
            </a:r>
          </a:p>
          <a:p>
            <a:pPr marL="647700" lvl="1" indent="-457200">
              <a:lnSpc>
                <a:spcPct val="90000"/>
              </a:lnSpc>
            </a:pPr>
            <a:endParaRPr lang="es-ES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Imagen 2361544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57CD32-10B8-EEC7-DE4D-906AA10768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" r="5274" b="5398"/>
          <a:stretch>
            <a:fillRect/>
          </a:stretch>
        </p:blipFill>
        <p:spPr>
          <a:xfrm>
            <a:off x="271491" y="1192259"/>
            <a:ext cx="8661689" cy="37245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5E57FC36-B9CF-CB4F-75E0-4DCD0B0DC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34B8B3-6EAC-E78F-7126-D33607301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372462"/>
            <a:ext cx="7858125" cy="2844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47700" lvl="1" indent="-457200">
              <a:lnSpc>
                <a:spcPct val="90000"/>
              </a:lnSpc>
            </a:pPr>
            <a:r>
              <a:rPr lang="es-ES" b="1" dirty="0">
                <a:solidFill>
                  <a:srgbClr val="00B0F0"/>
                </a:solidFill>
              </a:rPr>
              <a:t>OBSERVATORIO DEL AGUA DE ESPAÑA (2026)</a:t>
            </a:r>
            <a:endParaRPr lang="es-ES" sz="2400" b="1" dirty="0">
              <a:solidFill>
                <a:srgbClr val="00B0F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0EB115-F277-AEA3-5AF6-755F8DFB7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8" y="812827"/>
            <a:ext cx="8831943" cy="41662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561C569-DE03-DA6D-B817-F2AC5E278CE8}"/>
              </a:ext>
            </a:extLst>
          </p:cNvPr>
          <p:cNvSpPr txBox="1"/>
          <p:nvPr/>
        </p:nvSpPr>
        <p:spPr>
          <a:xfrm>
            <a:off x="6850743" y="2866570"/>
            <a:ext cx="2137228" cy="2112529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37000">
                <a:srgbClr val="2DC3FF"/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s-ES" sz="1100" b="0" i="0" u="none" strike="noStrike" baseline="0" dirty="0">
                <a:solidFill>
                  <a:schemeClr val="tx1"/>
                </a:solidFill>
                <a:latin typeface="Segoe UI" panose="020B0502040204020203" charset="0"/>
              </a:rPr>
              <a:t>Información Hidrológica (embalses, aforos, piezómetros...)</a:t>
            </a:r>
          </a:p>
          <a:p>
            <a:endParaRPr lang="es-ES" sz="1100" dirty="0">
              <a:solidFill>
                <a:schemeClr val="tx1"/>
              </a:solidFill>
              <a:latin typeface="Segoe UI" panose="020B0502040204020203" charset="0"/>
            </a:endParaRPr>
          </a:p>
          <a:p>
            <a:r>
              <a:rPr lang="es-ES" sz="1100" b="0" i="0" u="none" strike="noStrike" baseline="0" dirty="0">
                <a:solidFill>
                  <a:schemeClr val="tx1"/>
                </a:solidFill>
                <a:latin typeface="Segoe UI" panose="020B0502040204020203" charset="0"/>
              </a:rPr>
              <a:t>Información Meteorológica (predicción, modelos, avisos, lluvias…)</a:t>
            </a:r>
          </a:p>
          <a:p>
            <a:endParaRPr lang="es-ES" sz="1100" dirty="0">
              <a:solidFill>
                <a:schemeClr val="tx1"/>
              </a:solidFill>
              <a:latin typeface="Segoe UI" panose="020B0502040204020203" charset="0"/>
            </a:endParaRPr>
          </a:p>
          <a:p>
            <a:r>
              <a:rPr lang="es-ES" sz="1100" b="0" i="0" u="none" strike="noStrike" baseline="0" dirty="0" err="1">
                <a:solidFill>
                  <a:schemeClr val="tx1"/>
                </a:solidFill>
                <a:latin typeface="Segoe UI" panose="020B0502040204020203" charset="0"/>
              </a:rPr>
              <a:t>Copernicus</a:t>
            </a:r>
            <a:r>
              <a:rPr lang="es-ES" sz="1100" b="0" i="0" u="none" strike="noStrike" baseline="0" dirty="0">
                <a:solidFill>
                  <a:schemeClr val="tx1"/>
                </a:solidFill>
                <a:latin typeface="Segoe UI" panose="020B0502040204020203" charset="0"/>
              </a:rPr>
              <a:t>  (EFAS)</a:t>
            </a:r>
          </a:p>
          <a:p>
            <a:endParaRPr lang="es-ES" sz="1100" dirty="0">
              <a:solidFill>
                <a:schemeClr val="tx1"/>
              </a:solidFill>
              <a:latin typeface="Segoe UI" panose="020B0502040204020203" charset="0"/>
            </a:endParaRPr>
          </a:p>
          <a:p>
            <a:r>
              <a:rPr lang="es-ES" sz="1100" b="0" i="0" u="none" strike="noStrike" baseline="0" dirty="0">
                <a:solidFill>
                  <a:schemeClr val="tx1"/>
                </a:solidFill>
                <a:latin typeface="Segoe UI" panose="020B0502040204020203" charset="0"/>
              </a:rPr>
              <a:t>Datos históricos</a:t>
            </a:r>
          </a:p>
          <a:p>
            <a:pPr algn="ctr"/>
            <a:endParaRPr lang="es-ES" sz="1100" dirty="0">
              <a:solidFill>
                <a:schemeClr val="tx1"/>
              </a:solidFill>
              <a:latin typeface="Segoe UI" panose="020B0502040204020203" charset="0"/>
            </a:endParaRPr>
          </a:p>
        </p:txBody>
      </p:sp>
      <p:pic>
        <p:nvPicPr>
          <p:cNvPr id="3" name="Imagen 236154484">
            <a:extLst>
              <a:ext uri="{FF2B5EF4-FFF2-40B4-BE49-F238E27FC236}">
                <a16:creationId xmlns:a16="http://schemas.microsoft.com/office/drawing/2014/main" id="{BE3F32C6-83A1-7193-4C92-519A45BA8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39352A-D1F1-CC96-03DB-90D4B3DF856C}"/>
              </a:ext>
            </a:extLst>
          </p:cNvPr>
          <p:cNvSpPr txBox="1"/>
          <p:nvPr/>
        </p:nvSpPr>
        <p:spPr>
          <a:xfrm>
            <a:off x="1988796" y="2968425"/>
            <a:ext cx="4154829" cy="341632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pPr marL="647700" lvl="1" indent="-457200">
              <a:lnSpc>
                <a:spcPct val="90000"/>
              </a:lnSpc>
            </a:pPr>
            <a:r>
              <a:rPr lang="es-ES" sz="1800" b="1" dirty="0">
                <a:solidFill>
                  <a:schemeClr val="tx1"/>
                </a:solidFill>
                <a:latin typeface="Candara" panose="020E0502030303020204" pitchFamily="34" charset="0"/>
              </a:rPr>
              <a:t>https://observatorioagua.miteco.es</a:t>
            </a:r>
            <a:endParaRPr lang="es-ES" sz="32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/>
        </p:nvSpPr>
        <p:spPr>
          <a:xfrm>
            <a:off x="2723950" y="1758250"/>
            <a:ext cx="3677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 dirty="0">
                <a:solidFill>
                  <a:srgbClr val="FFFFFF"/>
                </a:solidFill>
                <a:latin typeface="Lato Black" panose="020F0A02020204030203"/>
                <a:ea typeface="Lato Black" panose="020F0A02020204030203"/>
                <a:cs typeface="Lato Black" panose="020F0A02020204030203"/>
                <a:sym typeface="Lato Black" panose="020F0A02020204030203"/>
              </a:rPr>
              <a:t>Gracias</a:t>
            </a:r>
            <a:endParaRPr sz="4200" dirty="0">
              <a:solidFill>
                <a:srgbClr val="FFFFFF"/>
              </a:solidFill>
              <a:latin typeface="Lato Black" panose="020F0A02020204030203"/>
              <a:ea typeface="Lato Black" panose="020F0A02020204030203"/>
              <a:cs typeface="Lato Black" panose="020F0A02020204030203"/>
              <a:sym typeface="Lato Black" panose="020F0A02020204030203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4393253" y="3286084"/>
            <a:ext cx="357561" cy="357582"/>
            <a:chOff x="864491" y="1723250"/>
            <a:chExt cx="397866" cy="397887"/>
          </a:xfrm>
        </p:grpSpPr>
        <p:sp>
          <p:nvSpPr>
            <p:cNvPr id="370" name="Google Shape;370;p33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3" name="Google Shape;373;p3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70010" y="457475"/>
            <a:ext cx="984973" cy="9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39751" y="3958050"/>
            <a:ext cx="3245450" cy="603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33"/>
          <p:cNvGrpSpPr/>
          <p:nvPr/>
        </p:nvGrpSpPr>
        <p:grpSpPr>
          <a:xfrm>
            <a:off x="4879634" y="3338200"/>
            <a:ext cx="387681" cy="272572"/>
            <a:chOff x="3386036" y="1746339"/>
            <a:chExt cx="397907" cy="279762"/>
          </a:xfrm>
        </p:grpSpPr>
        <p:sp>
          <p:nvSpPr>
            <p:cNvPr id="376" name="Google Shape;376;p33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4BB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" name="Google Shape;378;p33"/>
          <p:cNvSpPr/>
          <p:nvPr/>
        </p:nvSpPr>
        <p:spPr>
          <a:xfrm>
            <a:off x="3875587" y="3309389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4BB3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58;p33"/>
          <p:cNvSpPr txBox="1"/>
          <p:nvPr/>
        </p:nvSpPr>
        <p:spPr>
          <a:xfrm>
            <a:off x="2839230" y="2331139"/>
            <a:ext cx="3465600" cy="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000"/>
              </a:spcAft>
            </a:pPr>
            <a:r>
              <a:rPr lang="en-GB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contacto@chj.es </a:t>
            </a:r>
            <a:br>
              <a:rPr lang="en-U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</a:br>
            <a:r>
              <a:rPr lang="en-GB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+ 34963938800 </a:t>
            </a:r>
            <a:br>
              <a:rPr lang="en-US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</a:br>
            <a:r>
              <a:rPr lang="en-GB" sz="1500" dirty="0">
                <a:solidFill>
                  <a:srgbClr val="FFFFFF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www.chj.es</a:t>
            </a:r>
            <a:endParaRPr sz="1500" dirty="0">
              <a:solidFill>
                <a:srgbClr val="FFFFFF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pic>
        <p:nvPicPr>
          <p:cNvPr id="2" name="Imagen 236154484">
            <a:extLst>
              <a:ext uri="{FF2B5EF4-FFF2-40B4-BE49-F238E27FC236}">
                <a16:creationId xmlns:a16="http://schemas.microsoft.com/office/drawing/2014/main" id="{D174E676-A8F8-E608-930F-36F18C4E7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765" y="226695"/>
            <a:ext cx="2304415" cy="508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91425" rIns="91425" bIns="91425" anchor="ctr" anchorCtr="0">
        <a:noAutofit/>
      </a:bodyPr>
      <a:lstStyle>
        <a:defPPr marL="0" marR="0" indent="0" algn="l" rtl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Font typeface="Arial" panose="020B0604020202020204"/>
          <a:buNone/>
          <a:defRPr sz="1600" b="0" i="0" u="none" strike="noStrike" cap="none" dirty="0" smtClean="0">
            <a:solidFill>
              <a:srgbClr val="FFFFFF"/>
            </a:solidFill>
            <a:latin typeface="Lato Black" panose="020F0A02020204030203"/>
            <a:ea typeface="Lato Black" panose="020F0A02020204030203"/>
            <a:cs typeface="Lato Black" panose="020F0A02020204030203"/>
            <a:sym typeface="Arial" panose="020B060402020202020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C28263EC76D940B042D36569FAA034" ma:contentTypeVersion="3" ma:contentTypeDescription="Crear nuevo documento." ma:contentTypeScope="" ma:versionID="0bd0cb5344d1690a3cbbf46c3df11430">
  <xsd:schema xmlns:xsd="http://www.w3.org/2001/XMLSchema" xmlns:xs="http://www.w3.org/2001/XMLSchema" xmlns:p="http://schemas.microsoft.com/office/2006/metadata/properties" xmlns:ns2="3a59c1f3-7cfe-4866-877d-3ef18be60a0b" targetNamespace="http://schemas.microsoft.com/office/2006/metadata/properties" ma:root="true" ma:fieldsID="1ad7025399c6cd353cb708f172dda5e6" ns2:_="">
    <xsd:import namespace="3a59c1f3-7cfe-4866-877d-3ef18be60a0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9c1f3-7cfe-4866-877d-3ef18be60a0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83666B-D381-456C-BE6E-051B065C7BE2}">
  <ds:schemaRefs/>
</ds:datastoreItem>
</file>

<file path=customXml/itemProps2.xml><?xml version="1.0" encoding="utf-8"?>
<ds:datastoreItem xmlns:ds="http://schemas.openxmlformats.org/officeDocument/2006/customXml" ds:itemID="{E19D038F-D2D5-49C2-92FA-A8CDA0A32877}">
  <ds:schemaRefs/>
</ds:datastoreItem>
</file>

<file path=customXml/itemProps3.xml><?xml version="1.0" encoding="utf-8"?>
<ds:datastoreItem xmlns:ds="http://schemas.openxmlformats.org/officeDocument/2006/customXml" ds:itemID="{A3371ABD-60DC-4B8B-81E7-5226C0435DBB}">
  <ds:schemaRefs/>
</ds:datastoreItem>
</file>

<file path=customXml/itemProps4.xml><?xml version="1.0" encoding="utf-8"?>
<ds:datastoreItem xmlns:ds="http://schemas.openxmlformats.org/officeDocument/2006/customXml" ds:itemID="{DC0EE4B3-C5B6-4F32-8787-CAA21B64215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290</Words>
  <Application>Microsoft Office PowerPoint</Application>
  <PresentationFormat>Presentación en pantalla (16:9)</PresentationFormat>
  <Paragraphs>51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Lato Black</vt:lpstr>
      <vt:lpstr>Lato</vt:lpstr>
      <vt:lpstr>Arial</vt:lpstr>
      <vt:lpstr>Candara</vt:lpstr>
      <vt:lpstr>Segoe UI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Presentaciones CHJ Ejemplos</dc:title>
  <dc:creator>Jiménez Argudo, Sara María</dc:creator>
  <cp:lastModifiedBy>Miguel Polo</cp:lastModifiedBy>
  <cp:revision>58</cp:revision>
  <dcterms:created xsi:type="dcterms:W3CDTF">2026-05-21T07:13:05Z</dcterms:created>
  <dcterms:modified xsi:type="dcterms:W3CDTF">2026-05-22T15:23:14Z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0x01010009C28263EC76D940B042D36569FAA034</vt:lpwstr>
  </property>
  <property fmtid="{D5CDD505-2E9C-101B-9397-08002B2CF9AE}" pid="3" name="KSOProductBuildVer">
    <vt:lpwstr>3082-12.1.0.26372</vt:lpwstr>
  </property>
  <property fmtid="{D5CDD505-2E9C-101B-9397-08002B2CF9AE}" pid="4" name="ICV">
    <vt:lpwstr>ED7DF7C4EDB1450BB36E99B3E6DBCE14_12</vt:lpwstr>
  </property>
</Properties>
</file>