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48" r:id="rId3"/>
    <p:sldId id="449" r:id="rId4"/>
    <p:sldId id="457" r:id="rId5"/>
    <p:sldId id="466" r:id="rId6"/>
    <p:sldId id="467" r:id="rId7"/>
    <p:sldId id="472" r:id="rId8"/>
    <p:sldId id="477" r:id="rId9"/>
    <p:sldId id="476" r:id="rId10"/>
    <p:sldId id="458" r:id="rId11"/>
    <p:sldId id="459" r:id="rId12"/>
    <p:sldId id="461" r:id="rId13"/>
    <p:sldId id="463" r:id="rId14"/>
    <p:sldId id="464" r:id="rId15"/>
    <p:sldId id="465" r:id="rId16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272775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272775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272775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272775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272775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rgbClr val="272775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rgbClr val="272775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rgbClr val="272775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rgbClr val="272775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ECFF"/>
    <a:srgbClr val="FF3300"/>
    <a:srgbClr val="272775"/>
    <a:srgbClr val="5F5F5F"/>
    <a:srgbClr val="DDF2FF"/>
    <a:srgbClr val="FFFF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96265" autoAdjust="0"/>
  </p:normalViewPr>
  <p:slideViewPr>
    <p:cSldViewPr>
      <p:cViewPr varScale="1">
        <p:scale>
          <a:sx n="107" d="100"/>
          <a:sy n="107" d="100"/>
        </p:scale>
        <p:origin x="99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9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77" tIns="47589" rIns="95177" bIns="47589" numCol="1" anchor="t" anchorCtr="0" compatLnSpc="1">
            <a:prstTxWarp prst="textNoShape">
              <a:avLst/>
            </a:prstTxWarp>
          </a:bodyPr>
          <a:lstStyle>
            <a:lvl1pPr defTabSz="952500">
              <a:buFontTx/>
              <a:buNone/>
              <a:defRPr sz="120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77" tIns="47589" rIns="95177" bIns="47589" numCol="1" anchor="t" anchorCtr="0" compatLnSpc="1">
            <a:prstTxWarp prst="textNoShape">
              <a:avLst/>
            </a:prstTxWarp>
          </a:bodyPr>
          <a:lstStyle>
            <a:lvl1pPr algn="r" defTabSz="952500">
              <a:buFontTx/>
              <a:buNone/>
              <a:defRPr sz="120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1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77" tIns="47589" rIns="95177" bIns="47589" numCol="1" anchor="b" anchorCtr="0" compatLnSpc="1">
            <a:prstTxWarp prst="textNoShape">
              <a:avLst/>
            </a:prstTxWarp>
          </a:bodyPr>
          <a:lstStyle>
            <a:lvl1pPr defTabSz="952500">
              <a:buFontTx/>
              <a:buNone/>
              <a:defRPr sz="120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1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77" tIns="47589" rIns="95177" bIns="47589" numCol="1" anchor="b" anchorCtr="0" compatLnSpc="1">
            <a:prstTxWarp prst="textNoShape">
              <a:avLst/>
            </a:prstTxWarp>
          </a:bodyPr>
          <a:lstStyle>
            <a:lvl1pPr algn="r" defTabSz="952500">
              <a:buFontTx/>
              <a:buNone/>
              <a:defRPr sz="120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430293FE-9081-483B-9019-09AED291BA0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77" tIns="47589" rIns="95177" bIns="47589" numCol="1" anchor="t" anchorCtr="0" compatLnSpc="1">
            <a:prstTxWarp prst="textNoShape">
              <a:avLst/>
            </a:prstTxWarp>
          </a:bodyPr>
          <a:lstStyle>
            <a:lvl1pPr defTabSz="952500">
              <a:buFontTx/>
              <a:buNone/>
              <a:defRPr sz="120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77" tIns="47589" rIns="95177" bIns="47589" numCol="1" anchor="t" anchorCtr="0" compatLnSpc="1">
            <a:prstTxWarp prst="textNoShape">
              <a:avLst/>
            </a:prstTxWarp>
          </a:bodyPr>
          <a:lstStyle>
            <a:lvl1pPr algn="r" defTabSz="952500">
              <a:buFontTx/>
              <a:buNone/>
              <a:defRPr sz="120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77" tIns="47589" rIns="95177" bIns="47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Haga clic para modificar el estilo de texto del patrón</a:t>
            </a:r>
          </a:p>
          <a:p>
            <a:pPr lvl="1"/>
            <a:r>
              <a:rPr lang="en-GB" noProof="0" smtClean="0"/>
              <a:t>Segundo nivel</a:t>
            </a:r>
          </a:p>
          <a:p>
            <a:pPr lvl="2"/>
            <a:r>
              <a:rPr lang="en-GB" noProof="0" smtClean="0"/>
              <a:t>Tercer nivel</a:t>
            </a:r>
          </a:p>
          <a:p>
            <a:pPr lvl="3"/>
            <a:r>
              <a:rPr lang="en-GB" noProof="0" smtClean="0"/>
              <a:t>Cuarto nivel</a:t>
            </a:r>
          </a:p>
          <a:p>
            <a:pPr lvl="4"/>
            <a:r>
              <a:rPr lang="en-GB" noProof="0" smtClean="0"/>
              <a:t>Quinto nivel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77" tIns="47589" rIns="95177" bIns="47589" numCol="1" anchor="b" anchorCtr="0" compatLnSpc="1">
            <a:prstTxWarp prst="textNoShape">
              <a:avLst/>
            </a:prstTxWarp>
          </a:bodyPr>
          <a:lstStyle>
            <a:lvl1pPr defTabSz="952500">
              <a:buFontTx/>
              <a:buNone/>
              <a:defRPr sz="120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77" tIns="47589" rIns="95177" bIns="47589" numCol="1" anchor="b" anchorCtr="0" compatLnSpc="1">
            <a:prstTxWarp prst="textNoShape">
              <a:avLst/>
            </a:prstTxWarp>
          </a:bodyPr>
          <a:lstStyle>
            <a:lvl1pPr algn="r" defTabSz="952500">
              <a:buFontTx/>
              <a:buNone/>
              <a:defRPr sz="1200">
                <a:solidFill>
                  <a:schemeClr val="tx1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B5DD8CE0-75C9-45E8-AF9E-C8635A18A1C7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D203BE-C8E8-4AA5-97A6-68B4A5D956B9}" type="slidenum">
              <a:rPr lang="en-GB" smtClean="0">
                <a:latin typeface="Times New Roman" pitchFamily="18" charset="0"/>
              </a:rPr>
              <a:pPr/>
              <a:t>1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5FB57A-1588-4014-AC57-FB117D6B997E}" type="slidenum">
              <a:rPr lang="en-GB" smtClean="0">
                <a:latin typeface="Times New Roman" pitchFamily="18" charset="0"/>
              </a:rPr>
              <a:pPr/>
              <a:t>2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3174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DD8CE0-75C9-45E8-AF9E-C8635A18A1C7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47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DD8CE0-75C9-45E8-AF9E-C8635A18A1C7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0890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DD8CE0-75C9-45E8-AF9E-C8635A18A1C7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580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DD8CE0-75C9-45E8-AF9E-C8635A18A1C7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483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DD8CE0-75C9-45E8-AF9E-C8635A18A1C7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334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A489B6-EF48-4A2D-9568-94CF3F957915}" type="slidenum">
              <a:rPr lang="en-GB" smtClean="0">
                <a:latin typeface="Times New Roman" pitchFamily="18" charset="0"/>
              </a:rPr>
              <a:pPr/>
              <a:t>15</a:t>
            </a:fld>
            <a:endParaRPr lang="en-GB" smtClean="0">
              <a:latin typeface="Times New Roman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>
                <a:latin typeface="Arial" charset="0"/>
              </a:rPr>
              <a:t>Contact details</a:t>
            </a:r>
          </a:p>
        </p:txBody>
      </p:sp>
    </p:spTree>
    <p:extLst>
      <p:ext uri="{BB962C8B-B14F-4D97-AF65-F5344CB8AC3E}">
        <p14:creationId xmlns:p14="http://schemas.microsoft.com/office/powerpoint/2010/main" val="1956594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810B-E4A2-48FA-9BD2-79548CD3287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DC726-B9CC-4E2D-99FD-B64E3EA10E5F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3086D-268A-47FE-B883-8ED60534036A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DEB87-489A-44E6-8F55-127CC723EEED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0D33A-F437-4B4F-A4E2-044CEE257F84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A76B4-699E-4564-8FDE-57B70E1BE87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B40F1-3171-4C87-ABFF-F24EB93FED33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19232-950B-4431-9D02-E6405982B381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63F7D-7D00-4106-8076-A5A8FB2C46D1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31B9-B208-4904-9CC4-94577A6E5706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58775-7F72-47C7-ADAA-8CED2A457FC4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20FD5-5358-46F5-BC09-DEF5C82D21BE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Haga clic para modificar el estilo de texto del patrón</a:t>
            </a:r>
          </a:p>
          <a:p>
            <a:pPr lvl="1"/>
            <a:r>
              <a:rPr lang="en-GB" smtClean="0"/>
              <a:t>Segundo nivel</a:t>
            </a:r>
          </a:p>
          <a:p>
            <a:pPr lvl="2"/>
            <a:r>
              <a:rPr lang="en-GB" smtClean="0"/>
              <a:t>Tercer nivel</a:t>
            </a:r>
          </a:p>
          <a:p>
            <a:pPr lvl="3"/>
            <a:r>
              <a:rPr lang="en-GB" smtClean="0"/>
              <a:t>Cuarto nivel</a:t>
            </a:r>
          </a:p>
          <a:p>
            <a:pPr lvl="4"/>
            <a:r>
              <a:rPr lang="en-GB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www.remoc.org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3A7C10-298A-4922-A918-9181C98BD66B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2.pn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png"/><Relationship Id="rId10" Type="http://schemas.openxmlformats.org/officeDocument/2006/relationships/image" Target="../media/image11.jpeg"/><Relationship Id="rId4" Type="http://schemas.openxmlformats.org/officeDocument/2006/relationships/image" Target="../media/image4.pn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28"/>
          <p:cNvGrpSpPr>
            <a:grpSpLocks/>
          </p:cNvGrpSpPr>
          <p:nvPr/>
        </p:nvGrpSpPr>
        <p:grpSpPr bwMode="auto">
          <a:xfrm>
            <a:off x="7010400" y="2895600"/>
            <a:ext cx="1676400" cy="1143000"/>
            <a:chOff x="3984" y="1488"/>
            <a:chExt cx="1248" cy="912"/>
          </a:xfrm>
        </p:grpSpPr>
        <p:sp>
          <p:nvSpPr>
            <p:cNvPr id="2055" name="Rectangle 29"/>
            <p:cNvSpPr>
              <a:spLocks noChangeArrowheads="1"/>
            </p:cNvSpPr>
            <p:nvPr/>
          </p:nvSpPr>
          <p:spPr bwMode="auto">
            <a:xfrm>
              <a:off x="3984" y="1488"/>
              <a:ext cx="1248" cy="912"/>
            </a:xfrm>
            <a:prstGeom prst="rect">
              <a:avLst/>
            </a:prstGeom>
            <a:solidFill>
              <a:schemeClr val="accent2"/>
            </a:solidFill>
            <a:ln w="28575">
              <a:solidFill>
                <a:srgbClr val="272775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FontTx/>
                <a:buChar char="•"/>
              </a:pPr>
              <a:endParaRPr lang="es-ES"/>
            </a:p>
          </p:txBody>
        </p:sp>
        <p:pic>
          <p:nvPicPr>
            <p:cNvPr id="2056" name="Picture 30" descr="riob_rioc_grand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32" y="1536"/>
              <a:ext cx="1158" cy="824"/>
            </a:xfrm>
            <a:prstGeom prst="rect">
              <a:avLst/>
            </a:prstGeom>
            <a:noFill/>
            <a:ln w="9525">
              <a:solidFill>
                <a:srgbClr val="272775"/>
              </a:solidFill>
              <a:miter lim="800000"/>
              <a:headEnd/>
              <a:tailEnd/>
            </a:ln>
          </p:spPr>
        </p:pic>
      </p:grpSp>
      <p:sp>
        <p:nvSpPr>
          <p:cNvPr id="2052" name="Rectangle 44"/>
          <p:cNvSpPr>
            <a:spLocks noChangeArrowheads="1"/>
          </p:cNvSpPr>
          <p:nvPr/>
        </p:nvSpPr>
        <p:spPr bwMode="auto">
          <a:xfrm>
            <a:off x="2667000" y="2286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s-ES"/>
          </a:p>
        </p:txBody>
      </p:sp>
      <p:pic>
        <p:nvPicPr>
          <p:cNvPr id="2053" name="Picture 46" descr="LogoREMOC_v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8" y="2743200"/>
            <a:ext cx="1052512" cy="1371600"/>
          </a:xfrm>
          <a:prstGeom prst="rect">
            <a:avLst/>
          </a:prstGeom>
          <a:noFill/>
          <a:ln w="9525">
            <a:solidFill>
              <a:srgbClr val="272775"/>
            </a:solidFill>
            <a:miter lim="800000"/>
            <a:headEnd/>
            <a:tailEnd/>
          </a:ln>
        </p:spPr>
      </p:pic>
      <p:pic>
        <p:nvPicPr>
          <p:cNvPr id="2054" name="9 Imagen" descr="Mediterraneodesdesatelite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90775" y="1824038"/>
            <a:ext cx="4362450" cy="3209925"/>
          </a:xfrm>
          <a:prstGeom prst="rect">
            <a:avLst/>
          </a:prstGeom>
          <a:noFill/>
          <a:ln w="9525">
            <a:solidFill>
              <a:srgbClr val="272775"/>
            </a:solidFill>
            <a:miter lim="800000"/>
            <a:headEnd/>
            <a:tailEnd/>
          </a:ln>
        </p:spPr>
      </p:pic>
      <p:sp>
        <p:nvSpPr>
          <p:cNvPr id="9" name="Rectangle 19"/>
          <p:cNvSpPr txBox="1">
            <a:spLocks noChangeArrowheads="1"/>
          </p:cNvSpPr>
          <p:nvPr/>
        </p:nvSpPr>
        <p:spPr bwMode="auto">
          <a:xfrm>
            <a:off x="1043608" y="5229200"/>
            <a:ext cx="753745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Euro-</a:t>
            </a:r>
            <a:r>
              <a:rPr lang="en-GB" sz="3000" b="1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j-ea"/>
                <a:cs typeface="+mj-cs"/>
              </a:rPr>
              <a:t>INBO 2018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Laura</a:t>
            </a:r>
            <a:r>
              <a:rPr kumimoji="0" lang="en-GB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Tanco Ballesteros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Planning Office, Jucar River Basin Authority</a:t>
            </a:r>
            <a:endParaRPr kumimoji="0" lang="en-GB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Rectangle 19"/>
          <p:cNvSpPr txBox="1">
            <a:spLocks noChangeArrowheads="1"/>
          </p:cNvSpPr>
          <p:nvPr/>
        </p:nvSpPr>
        <p:spPr bwMode="auto">
          <a:xfrm>
            <a:off x="803275" y="285750"/>
            <a:ext cx="7537450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GB" altLang="es-ES" sz="3000" b="1" kern="0" smtClean="0">
                <a:solidFill>
                  <a:srgbClr val="000099"/>
                </a:solidFill>
                <a:latin typeface="Calibri" panose="020F0502020204030204" pitchFamily="34" charset="0"/>
              </a:rPr>
              <a:t>MENBO</a:t>
            </a:r>
            <a:r>
              <a:rPr lang="en-GB" altLang="es-ES" sz="2400" b="1" kern="0" smtClean="0">
                <a:solidFill>
                  <a:srgbClr val="272775"/>
                </a:solidFill>
                <a:latin typeface="Calibri" panose="020F0502020204030204" pitchFamily="34" charset="0"/>
              </a:rPr>
              <a:t>  </a:t>
            </a:r>
            <a:r>
              <a:rPr lang="en-GB" altLang="es-ES" sz="2000" b="1" kern="0" smtClean="0">
                <a:solidFill>
                  <a:schemeClr val="accent2"/>
                </a:solidFill>
                <a:latin typeface="Calibri" panose="020F0502020204030204" pitchFamily="34" charset="0"/>
              </a:rPr>
              <a:t>Mediterranean Network of Basin Organisations</a:t>
            </a:r>
            <a:br>
              <a:rPr lang="en-GB" altLang="es-ES" sz="2000" b="1" kern="0" smtClean="0">
                <a:solidFill>
                  <a:schemeClr val="accent2"/>
                </a:solidFill>
                <a:latin typeface="Calibri" panose="020F0502020204030204" pitchFamily="34" charset="0"/>
              </a:rPr>
            </a:br>
            <a:r>
              <a:rPr lang="en-GB" altLang="es-ES" sz="3000" b="1" kern="0" smtClean="0">
                <a:solidFill>
                  <a:srgbClr val="000099"/>
                </a:solidFill>
                <a:latin typeface="Calibri" panose="020F0502020204030204" pitchFamily="34" charset="0"/>
              </a:rPr>
              <a:t>REMOB</a:t>
            </a:r>
            <a:r>
              <a:rPr lang="en-GB" altLang="es-ES" sz="2400" b="1" kern="0" smtClean="0">
                <a:solidFill>
                  <a:srgbClr val="272775"/>
                </a:solidFill>
                <a:latin typeface="Calibri" panose="020F0502020204030204" pitchFamily="34" charset="0"/>
              </a:rPr>
              <a:t>  </a:t>
            </a:r>
            <a:r>
              <a:rPr lang="en-GB" altLang="es-ES" sz="2000" b="1" kern="0" smtClean="0">
                <a:solidFill>
                  <a:schemeClr val="accent2"/>
                </a:solidFill>
                <a:latin typeface="Calibri" panose="020F0502020204030204" pitchFamily="34" charset="0"/>
              </a:rPr>
              <a:t>Réseau Méditerranéen des Organismes de Bassin</a:t>
            </a:r>
            <a:r>
              <a:rPr lang="en-GB" altLang="es-ES" sz="2400" b="1" kern="0" smtClean="0">
                <a:solidFill>
                  <a:srgbClr val="272775"/>
                </a:solidFill>
                <a:latin typeface="Calibri" panose="020F0502020204030204" pitchFamily="34" charset="0"/>
              </a:rPr>
              <a:t/>
            </a:r>
            <a:br>
              <a:rPr lang="en-GB" altLang="es-ES" sz="2400" b="1" kern="0" smtClean="0">
                <a:solidFill>
                  <a:srgbClr val="272775"/>
                </a:solidFill>
                <a:latin typeface="Calibri" panose="020F0502020204030204" pitchFamily="34" charset="0"/>
              </a:rPr>
            </a:br>
            <a:r>
              <a:rPr lang="en-GB" altLang="es-ES" sz="3000" b="1" kern="0" smtClean="0">
                <a:solidFill>
                  <a:srgbClr val="000099"/>
                </a:solidFill>
                <a:latin typeface="Calibri" panose="020F0502020204030204" pitchFamily="34" charset="0"/>
              </a:rPr>
              <a:t>REMOC</a:t>
            </a:r>
            <a:r>
              <a:rPr lang="en-GB" altLang="es-ES" sz="2400" b="1" kern="0" smtClean="0">
                <a:solidFill>
                  <a:srgbClr val="272775"/>
                </a:solidFill>
                <a:latin typeface="Calibri" panose="020F0502020204030204" pitchFamily="34" charset="0"/>
              </a:rPr>
              <a:t>  </a:t>
            </a:r>
            <a:r>
              <a:rPr lang="en-GB" altLang="es-ES" sz="2000" b="1" kern="0" smtClean="0">
                <a:solidFill>
                  <a:schemeClr val="accent2"/>
                </a:solidFill>
                <a:latin typeface="Calibri" panose="020F0502020204030204" pitchFamily="34" charset="0"/>
              </a:rPr>
              <a:t>Red Mediterránea de Organismos de Cuenca</a:t>
            </a:r>
            <a:endParaRPr lang="en-GB" altLang="es-ES" sz="2000" b="1" kern="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177738"/>
            <a:ext cx="7772400" cy="1055018"/>
          </a:xfrm>
        </p:spPr>
        <p:txBody>
          <a:bodyPr/>
          <a:lstStyle/>
          <a:p>
            <a:r>
              <a:rPr lang="es-E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II. </a:t>
            </a:r>
            <a:r>
              <a:rPr lang="es-ES" sz="2800" b="1" dirty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 </a:t>
            </a:r>
            <a:r>
              <a:rPr lang="es-ES" sz="2800" b="1" dirty="0" err="1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endParaRPr lang="es-ES" sz="2800" b="1" dirty="0">
              <a:solidFill>
                <a:srgbClr val="2727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524695"/>
            <a:ext cx="7772400" cy="4571305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endParaRPr 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Why? Purpose: </a:t>
            </a: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 the implementation of the Water Framework Directive (WFD) and the Floods Directive (</a:t>
            </a: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phase </a:t>
            </a: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II)</a:t>
            </a: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How?: </a:t>
            </a: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voluntary system to exchange knowledge on how to implement the Directives, allowing mutual learning between participants (Peers)</a:t>
            </a: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 participates?: </a:t>
            </a: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Practitioners from River Basin Authorities involved in the  implementation of the WFD (and Floods Directive)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sz="2000" b="1" dirty="0" smtClean="0">
              <a:solidFill>
                <a:srgbClr val="272775"/>
              </a:solidFill>
              <a:latin typeface="Arial" charset="0"/>
              <a:ea typeface="+mj-ea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4443180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285750"/>
            <a:ext cx="6694512" cy="1055018"/>
          </a:xfrm>
        </p:spPr>
        <p:txBody>
          <a:bodyPr/>
          <a:lstStyle/>
          <a:p>
            <a:r>
              <a:rPr lang="en-U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Peer-Review Mechanism</a:t>
            </a:r>
            <a:br>
              <a:rPr lang="en-U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Phase </a:t>
            </a:r>
            <a:r>
              <a:rPr lang="en-U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 Success Story</a:t>
            </a:r>
            <a:r>
              <a:rPr lang="en-U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000" b="1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1376487"/>
            <a:ext cx="5688632" cy="2073335"/>
          </a:xfrm>
        </p:spPr>
        <p:txBody>
          <a:bodyPr/>
          <a:lstStyle/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phase I: end 2014 - 2015 - 2016</a:t>
            </a: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Secretariat: </a:t>
            </a:r>
          </a:p>
          <a:p>
            <a:pPr indent="0" algn="just">
              <a:lnSpc>
                <a:spcPts val="2900"/>
              </a:lnSpc>
              <a:spcBef>
                <a:spcPct val="0"/>
              </a:spcBef>
              <a:buNone/>
            </a:pPr>
            <a:r>
              <a:rPr lang="en-US" sz="1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Coordinator: </a:t>
            </a:r>
            <a:r>
              <a:rPr lang="es-ES" sz="1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Office </a:t>
            </a:r>
            <a:r>
              <a:rPr lang="es-ES" sz="1800" dirty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 de </a:t>
            </a:r>
            <a:r>
              <a:rPr lang="es-ES" sz="1800" dirty="0" err="1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l’Eau</a:t>
            </a:r>
            <a:r>
              <a:rPr lang="es-ES" sz="1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(OIEAU)</a:t>
            </a:r>
          </a:p>
          <a:p>
            <a:pPr indent="0" algn="just">
              <a:lnSpc>
                <a:spcPts val="2900"/>
              </a:lnSpc>
              <a:spcBef>
                <a:spcPct val="0"/>
              </a:spcBef>
              <a:buNone/>
            </a:pPr>
            <a:r>
              <a:rPr lang="en-US" sz="1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Partners: NIHWM (Romania); MEMBO</a:t>
            </a:r>
          </a:p>
          <a:p>
            <a:pPr marL="623888" indent="-623888">
              <a:lnSpc>
                <a:spcPts val="2900"/>
              </a:lnSpc>
              <a:spcBef>
                <a:spcPct val="0"/>
              </a:spcBef>
              <a:buNone/>
            </a:pPr>
            <a:endParaRPr lang="es-E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GB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sz="2000" b="1" dirty="0">
              <a:solidFill>
                <a:srgbClr val="272775"/>
              </a:solidFill>
              <a:latin typeface="Arial" charset="0"/>
              <a:ea typeface="+mj-ea"/>
              <a:cs typeface="Times New Roman" pitchFamily="18" charset="0"/>
            </a:endParaRPr>
          </a:p>
          <a:p>
            <a:endParaRPr lang="es-ES" dirty="0"/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  <p:pic>
        <p:nvPicPr>
          <p:cNvPr id="7" name="Imag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250667"/>
            <a:ext cx="2738890" cy="2402873"/>
          </a:xfrm>
          <a:prstGeom prst="rect">
            <a:avLst/>
          </a:prstGeom>
          <a:noFill/>
        </p:spPr>
      </p:pic>
      <p:sp>
        <p:nvSpPr>
          <p:cNvPr id="8" name="Rectángulo 7"/>
          <p:cNvSpPr/>
          <p:nvPr/>
        </p:nvSpPr>
        <p:spPr>
          <a:xfrm>
            <a:off x="261936" y="3418597"/>
            <a:ext cx="8715554" cy="3439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900"/>
              </a:lnSpc>
            </a:pPr>
            <a:r>
              <a:rPr lang="en-US" sz="20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PROCEDURE</a:t>
            </a:r>
          </a:p>
          <a:p>
            <a:pPr algn="just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tool: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Missions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” in the Competent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Authorities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(CA) where experts worked to provide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an expert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opinion about implementation issues of the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RBMP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(River Basin Management Plans)</a:t>
            </a:r>
          </a:p>
          <a:p>
            <a:pPr algn="just">
              <a:lnSpc>
                <a:spcPts val="29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targeted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workshops + final evaluation Workshop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- Groundwater (Kalmar, Sweden - 09/2016)</a:t>
            </a:r>
          </a:p>
          <a:p>
            <a:pPr algn="just">
              <a:lnSpc>
                <a:spcPts val="29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- Data Management (Sophia Antipolis, France - 10/2016)</a:t>
            </a:r>
          </a:p>
          <a:p>
            <a:pPr algn="just">
              <a:lnSpc>
                <a:spcPts val="29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- Program of Measures (Lourdes, France -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10/2016)</a:t>
            </a:r>
          </a:p>
          <a:p>
            <a:pPr algn="just">
              <a:lnSpc>
                <a:spcPts val="2900"/>
              </a:lnSpc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- A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Final Evaluation Workshop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(Brussels, 10/2016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7295503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055018"/>
          </a:xfrm>
        </p:spPr>
        <p:txBody>
          <a:bodyPr/>
          <a:lstStyle/>
          <a:p>
            <a:r>
              <a:rPr lang="en-U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br>
              <a:rPr lang="en-U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Peer-Review Mechanism</a:t>
            </a:r>
            <a:br>
              <a:rPr lang="en-U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2400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Phase </a:t>
            </a:r>
            <a:r>
              <a:rPr lang="en-U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Outcomes</a:t>
            </a:r>
            <a:r>
              <a:rPr lang="en-U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000" b="1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388" y="1524695"/>
            <a:ext cx="5760764" cy="4571305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endParaRPr 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 applications from River Basin authorities </a:t>
            </a: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 Missions conducted</a:t>
            </a: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70 experts from 15 different member states</a:t>
            </a: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Reports of each mission available on the Website</a:t>
            </a: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 Lessons Learnt Report sent to the Strategic Coordination Group (SCG) of the Common Implementation Strategy (CIS)</a:t>
            </a: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rgbClr val="272775"/>
              </a:solidFill>
              <a:latin typeface="Arial" charset="0"/>
              <a:ea typeface="+mj-ea"/>
              <a:cs typeface="Times New Roman" pitchFamily="18" charset="0"/>
            </a:endParaRPr>
          </a:p>
          <a:p>
            <a:endParaRPr lang="en-US" sz="2400" dirty="0"/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  <p:pic>
        <p:nvPicPr>
          <p:cNvPr id="7" name="Image 23" descr="P:\EU\_Multipays\DE\DEEU 1377_Peer Review\7-activités\z-Documents\Carte Europe RCA 08-2016.jpeg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40152" y="1524695"/>
            <a:ext cx="2914945" cy="2407923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 24" descr="P:\EU\_Multipays\DE\DEEU 1377_Peer Review\7-activités\z-Documents\Carte Europe RE 08-2016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0712" y="4172819"/>
            <a:ext cx="2127776" cy="25649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9" name="Rectángulo 8"/>
          <p:cNvSpPr/>
          <p:nvPr/>
        </p:nvSpPr>
        <p:spPr>
          <a:xfrm>
            <a:off x="323528" y="6364753"/>
            <a:ext cx="6084168" cy="464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900"/>
              </a:lnSpc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http://www.aquacoope.org/peer.review/</a:t>
            </a:r>
          </a:p>
        </p:txBody>
      </p:sp>
    </p:spTree>
    <p:extLst>
      <p:ext uri="{BB962C8B-B14F-4D97-AF65-F5344CB8AC3E}">
        <p14:creationId xmlns:p14="http://schemas.microsoft.com/office/powerpoint/2010/main" val="3563097765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055018"/>
          </a:xfrm>
        </p:spPr>
        <p:txBody>
          <a:bodyPr/>
          <a:lstStyle/>
          <a:p>
            <a: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b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      </a:t>
            </a:r>
            <a:r>
              <a:rPr lang="es-E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II. </a:t>
            </a:r>
            <a:r>
              <a:rPr lang="es-E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Peer-</a:t>
            </a:r>
            <a:r>
              <a:rPr lang="es-ES" sz="2800" b="1" dirty="0" err="1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es-E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E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800" b="1" dirty="0" err="1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lang="es-ES" sz="2800" b="1" dirty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800" b="1" dirty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s-ES" sz="2400" dirty="0" err="1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</a:t>
            </a:r>
            <a:r>
              <a:rPr lang="es-ES" sz="2400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err="1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Phase</a:t>
            </a:r>
            <a:r>
              <a:rPr lang="es-E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E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ES" sz="3000" b="1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524695"/>
            <a:ext cx="7772400" cy="4571305"/>
          </a:xfrm>
        </p:spPr>
        <p:txBody>
          <a:bodyPr/>
          <a:lstStyle/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September 2017 – December 2019</a:t>
            </a: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 of the </a:t>
            </a:r>
            <a:r>
              <a:rPr lang="en-US" sz="28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WFD</a:t>
            </a: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the </a:t>
            </a:r>
            <a:r>
              <a:rPr lang="en-US" sz="28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Floods Directive</a:t>
            </a: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(new)</a:t>
            </a: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 a New name: </a:t>
            </a:r>
            <a:r>
              <a:rPr lang="en-US" sz="28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“Support Process”</a:t>
            </a: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Tools:  </a:t>
            </a:r>
            <a:r>
              <a:rPr lang="en-US" sz="28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Missions,</a:t>
            </a: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Webinars (on line meetings)</a:t>
            </a: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800" b="1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Secretariat: </a:t>
            </a: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Office International de </a:t>
            </a:r>
            <a:r>
              <a:rPr lang="en-US" sz="2400" dirty="0" err="1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l’Eau</a:t>
            </a: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(OIEAU), Ecologic Institute (</a:t>
            </a:r>
            <a:r>
              <a:rPr lang="en-US" sz="2400" dirty="0" err="1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Alemania</a:t>
            </a: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 Water Institute of Hydrology and Water Management (Rumania), </a:t>
            </a:r>
            <a:r>
              <a:rPr lang="en-US" sz="2400" dirty="0" err="1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Mediterrnean</a:t>
            </a: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Network of Basin </a:t>
            </a:r>
            <a:r>
              <a:rPr lang="en-US" sz="2400" dirty="0" err="1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(MENBO) </a:t>
            </a: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r>
              <a:rPr lang="en-US" sz="28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rgbClr val="272775"/>
              </a:solidFill>
              <a:latin typeface="Arial" charset="0"/>
              <a:ea typeface="+mj-ea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0876139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3834" y="225172"/>
            <a:ext cx="7772400" cy="1055018"/>
          </a:xfrm>
        </p:spPr>
        <p:txBody>
          <a:bodyPr/>
          <a:lstStyle/>
          <a:p>
            <a:r>
              <a:rPr lang="en-U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br>
              <a:rPr lang="en-U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      </a:t>
            </a:r>
            <a:r>
              <a:rPr lang="en-U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II. </a:t>
            </a:r>
            <a:r>
              <a:rPr lang="en-U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Peer-Review Support Process</a:t>
            </a:r>
            <a:br>
              <a:rPr lang="en-U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…Second Phase – </a:t>
            </a:r>
            <a:r>
              <a:rPr lang="en-US" sz="24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Play</a:t>
            </a:r>
            <a:r>
              <a:rPr lang="en-U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000" b="1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388" y="1452688"/>
            <a:ext cx="8892480" cy="4312666"/>
          </a:xfrm>
        </p:spPr>
        <p:txBody>
          <a:bodyPr/>
          <a:lstStyle/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So far: 10 expressions of interest from RBA and 33 demands from experts</a:t>
            </a: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call for expression of interest is still open </a:t>
            </a: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no missions have taken place so far.</a:t>
            </a: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Ongoing Matchmaking </a:t>
            </a: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exercise (by OIEAU) </a:t>
            </a: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of RBA and experts</a:t>
            </a: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r>
              <a:rPr lang="en-US" sz="2400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rgbClr val="272775"/>
              </a:solidFill>
              <a:latin typeface="Arial" charset="0"/>
              <a:ea typeface="+mj-ea"/>
              <a:cs typeface="Times New Roman" pitchFamily="18" charset="0"/>
            </a:endParaRPr>
          </a:p>
          <a:p>
            <a:endParaRPr lang="en-US" sz="2400" dirty="0"/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  <p:sp>
        <p:nvSpPr>
          <p:cNvPr id="8" name="Rectángulo 7"/>
          <p:cNvSpPr/>
          <p:nvPr/>
        </p:nvSpPr>
        <p:spPr>
          <a:xfrm>
            <a:off x="297178" y="6309320"/>
            <a:ext cx="6361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http://www.aquacoope.org/peertopeer/en/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/>
          <a:srcRect r="13976" b="4159"/>
          <a:stretch/>
        </p:blipFill>
        <p:spPr>
          <a:xfrm>
            <a:off x="3635896" y="2665724"/>
            <a:ext cx="5328592" cy="3710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67651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76400"/>
            <a:ext cx="8610600" cy="3352800"/>
          </a:xfrm>
        </p:spPr>
        <p:txBody>
          <a:bodyPr/>
          <a:lstStyle/>
          <a:p>
            <a:pPr marL="282575" indent="-282575" algn="l" eaLnBrk="1" hangingPunct="1"/>
            <a:r>
              <a:rPr lang="en-GB" sz="28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TECNICAL PERMANENT SECRETARIAT</a:t>
            </a:r>
          </a:p>
          <a:p>
            <a:pPr marL="282575" indent="-282575" algn="l" eaLnBrk="1" hangingPunct="1"/>
            <a:r>
              <a:rPr lang="en-GB" sz="2400" b="1" dirty="0" err="1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Avda</a:t>
            </a:r>
            <a:r>
              <a:rPr lang="en-GB" sz="24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2400" b="1" dirty="0" err="1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Blasco</a:t>
            </a:r>
            <a:r>
              <a:rPr lang="en-GB" sz="24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Ibáñez, 48-5ª</a:t>
            </a:r>
          </a:p>
          <a:p>
            <a:pPr marL="282575" indent="-282575" algn="l" eaLnBrk="1" hangingPunct="1"/>
            <a:r>
              <a:rPr lang="en-GB" sz="24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46010 Valencia</a:t>
            </a:r>
          </a:p>
          <a:p>
            <a:pPr marL="282575" indent="-282575" algn="l" eaLnBrk="1" hangingPunct="1"/>
            <a:endParaRPr lang="en-GB" sz="2400" b="1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2575" indent="-282575" algn="l" eaLnBrk="1" hangingPunct="1"/>
            <a:r>
              <a:rPr lang="en-GB" sz="24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Tel. +34 96 3938942</a:t>
            </a:r>
          </a:p>
          <a:p>
            <a:pPr marL="282575" indent="-282575" algn="l" eaLnBrk="1" hangingPunct="1"/>
            <a:r>
              <a:rPr lang="en-GB" sz="24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Fax + 34 96 1125750</a:t>
            </a:r>
          </a:p>
          <a:p>
            <a:pPr marL="282575" indent="-282575" algn="l" eaLnBrk="1" hangingPunct="1"/>
            <a:r>
              <a:rPr lang="en-GB" sz="24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GB" sz="2400" b="1" u="sng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remoc@chj.es</a:t>
            </a:r>
            <a:r>
              <a:rPr lang="en-GB" sz="2400" b="1" dirty="0" smtClean="0">
                <a:solidFill>
                  <a:srgbClr val="0000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900" b="1" dirty="0" smtClean="0">
              <a:solidFill>
                <a:srgbClr val="0000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76200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  <p:pic>
        <p:nvPicPr>
          <p:cNvPr id="27652" name="Picture 7" descr="LogoREMOC_v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04800"/>
            <a:ext cx="6016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8" descr="rio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0600" y="325438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Rectangle 9"/>
          <p:cNvSpPr>
            <a:spLocks noChangeArrowheads="1"/>
          </p:cNvSpPr>
          <p:nvPr/>
        </p:nvSpPr>
        <p:spPr bwMode="auto">
          <a:xfrm>
            <a:off x="3276600" y="3810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800" b="1" dirty="0">
                <a:latin typeface="Arial" panose="020B0604020202020204" pitchFamily="34" charset="0"/>
                <a:ea typeface="+mj-ea"/>
                <a:cs typeface="Times New Roman" panose="02020603050405020304" pitchFamily="18" charset="0"/>
              </a:rPr>
              <a:t>CONTACT</a:t>
            </a:r>
          </a:p>
        </p:txBody>
      </p:sp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214313" y="6357938"/>
            <a:ext cx="8715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endParaRPr lang="en-GB" sz="2000" b="1" dirty="0"/>
          </a:p>
        </p:txBody>
      </p:sp>
      <p:pic>
        <p:nvPicPr>
          <p:cNvPr id="27656" name="Picture 12" descr="secretaria2_re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05400" y="2514600"/>
            <a:ext cx="3746500" cy="2801938"/>
          </a:xfrm>
          <a:prstGeom prst="rect">
            <a:avLst/>
          </a:prstGeom>
          <a:noFill/>
          <a:ln w="9525">
            <a:solidFill>
              <a:srgbClr val="272775"/>
            </a:solidFill>
            <a:miter lim="800000"/>
            <a:headEnd/>
            <a:tailEnd/>
          </a:ln>
        </p:spPr>
      </p:pic>
      <p:sp>
        <p:nvSpPr>
          <p:cNvPr id="27657" name="Text Box 13"/>
          <p:cNvSpPr txBox="1">
            <a:spLocks noChangeArrowheads="1"/>
          </p:cNvSpPr>
          <p:nvPr/>
        </p:nvSpPr>
        <p:spPr bwMode="auto">
          <a:xfrm>
            <a:off x="457200" y="5486400"/>
            <a:ext cx="4191000" cy="5889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tabLst>
                <a:tab pos="660400" algn="l"/>
                <a:tab pos="1244600" algn="l"/>
              </a:tabLst>
            </a:pPr>
            <a:r>
              <a:rPr lang="es-ES" sz="3200" b="1">
                <a:solidFill>
                  <a:schemeClr val="bg1"/>
                </a:solidFill>
              </a:rPr>
              <a:t>www.remoc.org</a:t>
            </a:r>
          </a:p>
        </p:txBody>
      </p:sp>
    </p:spTree>
    <p:extLst>
      <p:ext uri="{BB962C8B-B14F-4D97-AF65-F5344CB8AC3E}">
        <p14:creationId xmlns:p14="http://schemas.microsoft.com/office/powerpoint/2010/main" val="212306929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00250" y="357188"/>
            <a:ext cx="7143750" cy="633412"/>
          </a:xfrm>
        </p:spPr>
        <p:txBody>
          <a:bodyPr/>
          <a:lstStyle/>
          <a:p>
            <a:pPr eaLnBrk="1" hangingPunct="1"/>
            <a:r>
              <a:rPr lang="es-E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REMOC- REMOB – MENBO </a:t>
            </a:r>
            <a:r>
              <a:rPr lang="es-ES" sz="3000" b="1" dirty="0" err="1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</a:t>
            </a:r>
            <a:endParaRPr lang="es-ES" sz="3000" b="1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" name="Rectangle 1027"/>
          <p:cNvSpPr>
            <a:spLocks noChangeArrowheads="1"/>
          </p:cNvSpPr>
          <p:nvPr/>
        </p:nvSpPr>
        <p:spPr bwMode="auto">
          <a:xfrm>
            <a:off x="0" y="1143000"/>
            <a:ext cx="9144000" cy="76200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  <p:pic>
        <p:nvPicPr>
          <p:cNvPr id="4100" name="Picture 1028" descr="LogoREMOC_v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305" y="265588"/>
            <a:ext cx="661828" cy="86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029" descr="rio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1030"/>
          <p:cNvSpPr>
            <a:spLocks noChangeArrowheads="1"/>
          </p:cNvSpPr>
          <p:nvPr/>
        </p:nvSpPr>
        <p:spPr bwMode="auto">
          <a:xfrm>
            <a:off x="1905000" y="22860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s-ES" sz="32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5575" name="Rectangle 1031"/>
          <p:cNvSpPr>
            <a:spLocks noChangeArrowheads="1"/>
          </p:cNvSpPr>
          <p:nvPr/>
        </p:nvSpPr>
        <p:spPr bwMode="auto">
          <a:xfrm>
            <a:off x="149305" y="1556791"/>
            <a:ext cx="8822183" cy="49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73050" indent="-273050">
              <a:buFontTx/>
              <a:buChar char="•"/>
              <a:defRPr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It was 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created in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2003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in 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Valencia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73050" indent="-273050">
              <a:buFontTx/>
              <a:buChar char="•"/>
              <a:defRPr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MEMBO is a </a:t>
            </a: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regional network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integrated in the 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Network of Basin </a:t>
            </a:r>
            <a:r>
              <a:rPr lang="en-US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Organisations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(INBO)</a:t>
            </a:r>
            <a:endParaRPr lang="en-US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0" indent="-273050">
              <a:buFontTx/>
              <a:buChar char="•"/>
              <a:defRPr/>
            </a:pPr>
            <a:r>
              <a:rPr lang="en-US" sz="2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Menbo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has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 40 members </a:t>
            </a: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coming from more than </a:t>
            </a:r>
            <a:r>
              <a:rPr lang="en-US" sz="28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 different countries</a:t>
            </a:r>
          </a:p>
          <a:p>
            <a:pPr marL="273050" indent="-273050">
              <a:buFontTx/>
              <a:buChar char="•"/>
              <a:defRPr/>
            </a:pPr>
            <a:r>
              <a:rPr lang="en-US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Main working languages: Spanish, French, English</a:t>
            </a:r>
          </a:p>
          <a:p>
            <a:pPr marL="273050" indent="-273050" algn="just">
              <a:spcBef>
                <a:spcPct val="20000"/>
              </a:spcBef>
              <a:buFontTx/>
              <a:buChar char="•"/>
              <a:defRPr/>
            </a:pPr>
            <a:endParaRPr lang="en-US" sz="2800" dirty="0" smtClean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0" indent="-273050" algn="just">
              <a:spcBef>
                <a:spcPct val="20000"/>
              </a:spcBef>
              <a:buFontTx/>
              <a:buChar char="•"/>
              <a:defRPr/>
            </a:pP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0" indent="-273050" algn="just">
              <a:spcBef>
                <a:spcPct val="20000"/>
              </a:spcBef>
              <a:buFontTx/>
              <a:buChar char="•"/>
              <a:defRPr/>
            </a:pPr>
            <a:endParaRPr lang="en-US" sz="2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algn="just">
              <a:lnSpc>
                <a:spcPct val="110000"/>
              </a:lnSpc>
              <a:spcBef>
                <a:spcPct val="20000"/>
              </a:spcBef>
              <a:defRPr/>
            </a:pP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1031"/>
          <p:cNvSpPr>
            <a:spLocks noChangeArrowheads="1"/>
          </p:cNvSpPr>
          <p:nvPr/>
        </p:nvSpPr>
        <p:spPr bwMode="auto">
          <a:xfrm>
            <a:off x="3408263" y="4459302"/>
            <a:ext cx="5760640" cy="2224088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/>
          <a:lstStyle>
            <a:lvl1pPr marL="609600" indent="-609600" eaLnBrk="0" hangingPunct="0">
              <a:buChar char="•"/>
              <a:defRPr sz="2400">
                <a:solidFill>
                  <a:srgbClr val="272775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buChar char="•"/>
              <a:defRPr sz="2400">
                <a:solidFill>
                  <a:srgbClr val="272775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buChar char="•"/>
              <a:defRPr sz="2400">
                <a:solidFill>
                  <a:srgbClr val="272775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buChar char="•"/>
              <a:defRPr sz="2400">
                <a:solidFill>
                  <a:srgbClr val="272775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buChar char="•"/>
              <a:defRPr sz="2400">
                <a:solidFill>
                  <a:srgbClr val="272775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rgbClr val="272775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rgbClr val="272775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rgbClr val="272775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rgbClr val="272775"/>
                </a:solidFill>
                <a:latin typeface="Arial" panose="020B0604020202020204" pitchFamily="34" charset="0"/>
              </a:defRPr>
            </a:lvl9pPr>
          </a:lstStyle>
          <a:p>
            <a:pPr marL="0" indent="0" algn="ctr" eaLnBrk="1" hangingPunct="1">
              <a:lnSpc>
                <a:spcPct val="110000"/>
              </a:lnSpc>
              <a:spcBef>
                <a:spcPct val="20000"/>
              </a:spcBef>
              <a:buNone/>
            </a:pPr>
            <a:r>
              <a:rPr lang="en-GB" altLang="es-ES" sz="2000" b="1" dirty="0" smtClean="0">
                <a:solidFill>
                  <a:srgbClr val="000099"/>
                </a:solidFill>
              </a:rPr>
              <a:t>MEMBO’S STRUCTURE</a:t>
            </a:r>
            <a:endParaRPr lang="en-GB" altLang="es-ES" sz="2000" b="1" dirty="0">
              <a:solidFill>
                <a:srgbClr val="000099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n-GB" altLang="es-ES" sz="2000" b="1" dirty="0">
                <a:latin typeface="Calibri" panose="020F0502020204030204" pitchFamily="34" charset="0"/>
                <a:cs typeface="Calibri" panose="020F0502020204030204" pitchFamily="34" charset="0"/>
              </a:rPr>
              <a:t>President: </a:t>
            </a:r>
            <a:r>
              <a:rPr lang="en-GB" altLang="es-E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Daniel Azzopardi, Malta</a:t>
            </a:r>
            <a:endParaRPr lang="en-GB" altLang="es-E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GB" altLang="es-E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Technical Permanent Secretary: D. </a:t>
            </a:r>
            <a:r>
              <a:rPr lang="en-GB" altLang="es-ES" sz="2000" b="1" dirty="0">
                <a:latin typeface="Calibri" panose="020F0502020204030204" pitchFamily="34" charset="0"/>
                <a:cs typeface="Calibri" panose="020F0502020204030204" pitchFamily="34" charset="0"/>
              </a:rPr>
              <a:t>Teodoro Estrela</a:t>
            </a:r>
            <a:r>
              <a:rPr lang="en-GB" altLang="es-E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CHJ</a:t>
            </a:r>
            <a:endParaRPr lang="en-GB" altLang="es-E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GB" altLang="es-E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 coordinator: Ramiro Martínez</a:t>
            </a:r>
            <a:endParaRPr lang="en-GB" altLang="es-E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20000"/>
              </a:spcBef>
            </a:pPr>
            <a:r>
              <a:rPr lang="en-GB" altLang="es-E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 Assembly </a:t>
            </a:r>
            <a:r>
              <a:rPr lang="en-GB" altLang="es-ES" sz="2000" b="1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en-GB" altLang="es-E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Executive Committee</a:t>
            </a:r>
            <a:endParaRPr lang="es-ES" altLang="es-ES" sz="2000" b="1" dirty="0"/>
          </a:p>
        </p:txBody>
      </p:sp>
      <p:pic>
        <p:nvPicPr>
          <p:cNvPr id="9" name="Picture 8" descr="Estructura REMOC_e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430298"/>
            <a:ext cx="3024336" cy="2284339"/>
          </a:xfrm>
          <a:prstGeom prst="rect">
            <a:avLst/>
          </a:prstGeom>
          <a:noFill/>
          <a:ln w="9525">
            <a:solidFill>
              <a:srgbClr val="27277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6961" y="194547"/>
            <a:ext cx="7772400" cy="1055018"/>
          </a:xfrm>
        </p:spPr>
        <p:txBody>
          <a:bodyPr/>
          <a:lstStyle/>
          <a:p>
            <a: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                </a:t>
            </a:r>
            <a:r>
              <a:rPr lang="en-U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Objectives </a:t>
            </a:r>
            <a:r>
              <a:rPr lang="es-E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MENBO</a:t>
            </a:r>
            <a:endParaRPr lang="es-E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87624" y="1628800"/>
            <a:ext cx="6984776" cy="4644801"/>
          </a:xfrm>
        </p:spPr>
        <p:txBody>
          <a:bodyPr/>
          <a:lstStyle/>
          <a:p>
            <a:pPr marL="273050" indent="-273050" algn="just">
              <a:defRPr/>
            </a:pPr>
            <a:r>
              <a:rPr lang="en-US" sz="2800" b="1" kern="1200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Promote the integrated water resources management </a:t>
            </a:r>
            <a:r>
              <a:rPr lang="en-US" sz="2800" kern="1200" dirty="0" smtClean="0">
                <a:solidFill>
                  <a:srgbClr val="272775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at basin level as an essential tool of sustainable development</a:t>
            </a:r>
          </a:p>
          <a:p>
            <a:pPr marL="273050" indent="-273050" algn="just">
              <a:defRPr/>
            </a:pPr>
            <a:endParaRPr lang="en-US" sz="2800" kern="1200" dirty="0" smtClean="0">
              <a:solidFill>
                <a:srgbClr val="272775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273050" indent="-273050" algn="just">
              <a:defRPr/>
            </a:pPr>
            <a:r>
              <a:rPr lang="en-US" sz="2800" b="1" kern="1200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Develop lasting relationships among water managers</a:t>
            </a:r>
            <a:r>
              <a:rPr lang="en-US" sz="2800" kern="1200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</a:t>
            </a:r>
            <a:r>
              <a:rPr lang="en-US" sz="2800" kern="1200" dirty="0" smtClean="0">
                <a:solidFill>
                  <a:srgbClr val="272775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in the Mediterranean region </a:t>
            </a:r>
          </a:p>
          <a:p>
            <a:pPr marL="273050" indent="-273050" algn="just">
              <a:defRPr/>
            </a:pPr>
            <a:endParaRPr lang="en-US" sz="2800" kern="1200" dirty="0" smtClean="0">
              <a:solidFill>
                <a:srgbClr val="272775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273050" indent="-273050" algn="just">
              <a:defRPr/>
            </a:pPr>
            <a:r>
              <a:rPr lang="en-US" sz="2800" b="1" kern="1200" dirty="0" smtClean="0">
                <a:solidFill>
                  <a:srgbClr val="FF000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Foster the exchange of information and knowledge and capacity building </a:t>
            </a:r>
            <a:r>
              <a:rPr lang="en-US" sz="2800" kern="1200" dirty="0" smtClean="0">
                <a:solidFill>
                  <a:srgbClr val="272775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between its members </a:t>
            </a:r>
          </a:p>
          <a:p>
            <a:pPr marL="0" indent="0" algn="just">
              <a:buNone/>
              <a:defRPr/>
            </a:pPr>
            <a:endParaRPr lang="es-ES" sz="2800" dirty="0">
              <a:solidFill>
                <a:schemeClr val="accent6"/>
              </a:solidFill>
              <a:latin typeface="Arial" pitchFamily="34" charset="0"/>
            </a:endParaRPr>
          </a:p>
          <a:p>
            <a:endParaRPr lang="es-ES" sz="2800" dirty="0"/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  <p:sp>
        <p:nvSpPr>
          <p:cNvPr id="7" name="Rectángulo 6"/>
          <p:cNvSpPr/>
          <p:nvPr/>
        </p:nvSpPr>
        <p:spPr bwMode="auto">
          <a:xfrm>
            <a:off x="1187624" y="1376487"/>
            <a:ext cx="7270576" cy="5148857"/>
          </a:xfrm>
          <a:prstGeom prst="rect">
            <a:avLst/>
          </a:prstGeom>
          <a:noFill/>
          <a:ln w="28575" cap="flat" cmpd="sng" algn="ctr">
            <a:solidFill>
              <a:srgbClr val="0000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ES" sz="2400" b="0" i="0" u="none" strike="noStrike" cap="none" normalizeH="0" baseline="0" smtClean="0">
              <a:ln>
                <a:noFill/>
              </a:ln>
              <a:solidFill>
                <a:srgbClr val="272775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276428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055018"/>
          </a:xfrm>
        </p:spPr>
        <p:txBody>
          <a:bodyPr/>
          <a:lstStyle/>
          <a:p>
            <a: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                </a:t>
            </a:r>
            <a:r>
              <a:rPr lang="es-ES" sz="2800" b="1" kern="1200" dirty="0" smtClean="0">
                <a:solidFill>
                  <a:srgbClr val="27277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SELECTED ACTIVITIES</a:t>
            </a:r>
            <a:endParaRPr lang="es-ES" sz="2800" b="1" kern="1200" dirty="0">
              <a:solidFill>
                <a:srgbClr val="272775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260" y="2179762"/>
            <a:ext cx="8134672" cy="3096344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endParaRPr lang="en-US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28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I. Water Strategy in the Western Mediterranean 5+5 (WSWM)</a:t>
            </a:r>
          </a:p>
          <a:p>
            <a:pPr marL="0" indent="0">
              <a:spcBef>
                <a:spcPct val="0"/>
              </a:spcBef>
              <a:buNone/>
            </a:pPr>
            <a:endParaRPr lang="en-US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II</a:t>
            </a:r>
            <a:r>
              <a:rPr lang="en-US" sz="2800" b="1" dirty="0" smtClean="0">
                <a:solidFill>
                  <a:srgbClr val="272775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. Peer Review Project</a:t>
            </a:r>
            <a:endParaRPr lang="en-US" sz="2000" b="1" dirty="0" smtClean="0">
              <a:solidFill>
                <a:srgbClr val="272775"/>
              </a:solidFill>
              <a:latin typeface="Arial" charset="0"/>
              <a:ea typeface="+mj-ea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0273887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2 Rectángulo redondeado"/>
          <p:cNvSpPr/>
          <p:nvPr/>
        </p:nvSpPr>
        <p:spPr bwMode="auto">
          <a:xfrm>
            <a:off x="323528" y="1657769"/>
            <a:ext cx="2570187" cy="4297258"/>
          </a:xfrm>
          <a:prstGeom prst="roundRect">
            <a:avLst/>
          </a:prstGeom>
          <a:solidFill>
            <a:schemeClr val="bg1">
              <a:lumMod val="50000"/>
              <a:alpha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6111" y="194369"/>
            <a:ext cx="7772400" cy="1055018"/>
          </a:xfrm>
        </p:spPr>
        <p:txBody>
          <a:bodyPr/>
          <a:lstStyle/>
          <a:p>
            <a: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b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      </a:t>
            </a:r>
            <a:r>
              <a:rPr lang="es-E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I</a:t>
            </a:r>
            <a:r>
              <a:rPr lang="en-U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. </a:t>
            </a:r>
            <a:r>
              <a:rPr lang="en-U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 Strategy in the Western Mediterranean 5+5 (WSWM</a:t>
            </a:r>
            <a:r>
              <a:rPr lang="es-ES" sz="2800" b="1" dirty="0" smtClean="0">
                <a:solidFill>
                  <a:srgbClr val="2727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E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ES" sz="3000" b="1" dirty="0" smtClean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s-ES" sz="3000" b="1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75856" y="1524695"/>
            <a:ext cx="5182344" cy="521667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ES" sz="22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Wingdings" pitchFamily="2" charset="2"/>
              </a:rPr>
              <a:t>Spanish-Algerian initiative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, started in February 2014; Strategy 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adopted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in Algiers, on 31st March 2015</a:t>
            </a:r>
            <a:r>
              <a:rPr lang="en-US" sz="22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. Action Plan endorsed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 Marrakech on 16</a:t>
            </a:r>
            <a:r>
              <a:rPr lang="en-US" sz="2200" baseline="30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th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December 2016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en-US" sz="22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marL="390525" indent="-390525" algn="just"/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By Ministers of the 5+5 Dialogue: Algeria, France, Italy, Libya, Malta, Mauritania, Morocco, Portugal, Spain, and Tunisia.</a:t>
            </a:r>
          </a:p>
          <a:p>
            <a:pPr marL="390525" indent="-390525" algn="just"/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With the presence and collaboration of:</a:t>
            </a:r>
          </a:p>
          <a:p>
            <a:pPr lvl="2"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European Commission</a:t>
            </a:r>
          </a:p>
          <a:p>
            <a:pPr lvl="2"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Union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of the Arab Maghreb</a:t>
            </a:r>
          </a:p>
          <a:p>
            <a:pPr lvl="2"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Union for the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Mediterranean</a:t>
            </a:r>
          </a:p>
          <a:p>
            <a:pPr lvl="2"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MENBO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Technical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fr-F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Secretariat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s-E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r>
              <a:rPr lang="es-ES" sz="2800" dirty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E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4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272775"/>
              </a:solidFill>
              <a:latin typeface="Arial" charset="0"/>
              <a:ea typeface="+mj-ea"/>
              <a:cs typeface="Times New Roman" pitchFamily="18" charset="0"/>
            </a:endParaRPr>
          </a:p>
          <a:p>
            <a:endParaRPr lang="es-ES" dirty="0"/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  <p:pic>
        <p:nvPicPr>
          <p:cNvPr id="11" name="Picture 14" descr="marrueco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4586" y="2000027"/>
            <a:ext cx="949525" cy="574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3" descr="malt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2113" y="2021341"/>
            <a:ext cx="863600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 descr="portuga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4586" y="2861213"/>
            <a:ext cx="949525" cy="5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argeli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35921" y="2794475"/>
            <a:ext cx="865187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tunez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8111" y="3617104"/>
            <a:ext cx="9560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0" descr="francia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79804" y="3635248"/>
            <a:ext cx="863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9" descr="españa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4585" y="4468674"/>
            <a:ext cx="94952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2" descr="libia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89386" y="4497630"/>
            <a:ext cx="8636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6" descr="mauritani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4584" y="5265391"/>
            <a:ext cx="949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1" descr="italia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789386" y="5273939"/>
            <a:ext cx="884171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085184"/>
            <a:ext cx="433387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2612858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3437" y="213742"/>
            <a:ext cx="7772400" cy="1055018"/>
          </a:xfrm>
        </p:spPr>
        <p:txBody>
          <a:bodyPr/>
          <a:lstStyle/>
          <a:p>
            <a: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b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s-E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   I. </a:t>
            </a:r>
            <a:r>
              <a:rPr lang="en-U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Water Strategy in the Western Mediterranean 5+5 (WSWM)</a:t>
            </a:r>
            <a: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endParaRPr lang="es-ES" sz="2800" b="1" dirty="0">
              <a:solidFill>
                <a:srgbClr val="272775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1524695"/>
            <a:ext cx="7772400" cy="457130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WSWM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is a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guiding document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with orientations and objectives, agreed by Western Mediterranean countries (5+5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Objectives: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regional sustainable growth, preserving water quality, social prosperity, access to water for all, cooperation, exchange of knowledge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,...</a:t>
            </a:r>
            <a:endParaRPr lang="en-US" sz="28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Structure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: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13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priorities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issues (/ 3 blocks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WSWM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implementation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Wingdings" pitchFamily="2" charset="2"/>
              </a:rPr>
              <a:t>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Annexed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Action Plan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, 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compiling over 60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proposals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from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5+5 members and partners.</a:t>
            </a: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endParaRPr lang="es-ES" sz="28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ts val="2900"/>
              </a:lnSpc>
              <a:spcBef>
                <a:spcPct val="0"/>
              </a:spcBef>
              <a:buNone/>
            </a:pPr>
            <a:r>
              <a:rPr lang="es-ES" sz="2800" dirty="0">
                <a:solidFill>
                  <a:srgbClr val="27277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ES" sz="24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800" dirty="0" smtClean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400" dirty="0">
              <a:solidFill>
                <a:srgbClr val="27277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ts val="29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s-ES" sz="2000" b="1" dirty="0">
              <a:solidFill>
                <a:srgbClr val="272775"/>
              </a:solidFill>
              <a:latin typeface="Arial" charset="0"/>
              <a:ea typeface="+mj-ea"/>
              <a:cs typeface="Times New Roman" pitchFamily="18" charset="0"/>
            </a:endParaRPr>
          </a:p>
          <a:p>
            <a:endParaRPr lang="es-ES" dirty="0"/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2344625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12620"/>
            <a:ext cx="7772400" cy="1055018"/>
          </a:xfrm>
        </p:spPr>
        <p:txBody>
          <a:bodyPr/>
          <a:lstStyle/>
          <a:p>
            <a: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b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s-E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   … </a:t>
            </a:r>
            <a:r>
              <a:rPr lang="en-U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WSWM 5+5 - Structure</a:t>
            </a:r>
            <a: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endParaRPr lang="es-ES" sz="2800" b="1" dirty="0">
              <a:solidFill>
                <a:srgbClr val="272775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  <p:graphicFrame>
        <p:nvGraphicFramePr>
          <p:cNvPr id="8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171376"/>
              </p:ext>
            </p:extLst>
          </p:nvPr>
        </p:nvGraphicFramePr>
        <p:xfrm>
          <a:off x="323528" y="1465524"/>
          <a:ext cx="8496944" cy="1277169"/>
        </p:xfrm>
        <a:graphic>
          <a:graphicData uri="http://schemas.openxmlformats.org/drawingml/2006/table">
            <a:tbl>
              <a:tblPr/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8258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1. Enhancing 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Western Mediterranean country policies’ convergence towards the general principles of a 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sustainable water policy</a:t>
                      </a:r>
                      <a:endParaRPr lang="en-US" sz="1400" b="0" i="0" u="none" strike="noStrike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P1: Developing and starting up clearly defined legal frameworks</a:t>
                      </a:r>
                    </a:p>
                  </a:txBody>
                  <a:tcPr marL="85725" marR="9525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70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P2: Establishing governance adapted to integrated water management</a:t>
                      </a:r>
                    </a:p>
                  </a:txBody>
                  <a:tcPr marL="85725" marR="9525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66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P3: </a:t>
                      </a:r>
                      <a:r>
                        <a:rPr lang="en-GB" sz="1400" b="0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Implementing cost-recovery </a:t>
                      </a:r>
                      <a:endParaRPr lang="en-GB" sz="1400" b="0" i="0" u="none" strike="noStrike" noProof="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446778"/>
              </p:ext>
            </p:extLst>
          </p:nvPr>
        </p:nvGraphicFramePr>
        <p:xfrm>
          <a:off x="323528" y="2904317"/>
          <a:ext cx="8496349" cy="1797828"/>
        </p:xfrm>
        <a:graphic>
          <a:graphicData uri="http://schemas.openxmlformats.org/drawingml/2006/table">
            <a:tbl>
              <a:tblPr/>
              <a:tblGrid>
                <a:gridCol w="3816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79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919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2. Foster </a:t>
                      </a:r>
                      <a:r>
                        <a:rPr lang="en-US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cooperation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in relation to regional matters</a:t>
                      </a:r>
                    </a:p>
                  </a:txBody>
                  <a:tcPr marL="85725" marR="9525" marT="95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P4: Capacity building</a:t>
                      </a:r>
                      <a:endParaRPr lang="en-GB" sz="1400" b="0" i="0" u="none" strike="noStrike" noProof="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5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P5: Innovation development in the water sector</a:t>
                      </a:r>
                    </a:p>
                  </a:txBody>
                  <a:tcPr marL="85725" marR="9525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5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P6: </a:t>
                      </a:r>
                      <a:r>
                        <a:rPr lang="en-GB" sz="1400" b="0" i="0" u="none" strike="noStrike" kern="1200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Water-energy-food nexus</a:t>
                      </a:r>
                      <a:endParaRPr lang="en-GB" sz="1400" b="0" i="0" u="none" strike="noStrike" kern="1200" noProof="0" dirty="0">
                        <a:solidFill>
                          <a:srgbClr val="00206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85725" marR="9525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55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P7: De-pollution of the Mediterranean</a:t>
                      </a:r>
                    </a:p>
                  </a:txBody>
                  <a:tcPr marL="85725" marR="9525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98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P8: </a:t>
                      </a:r>
                      <a:r>
                        <a:rPr lang="en-GB" sz="1400" b="0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Mobilising </a:t>
                      </a:r>
                      <a:r>
                        <a:rPr lang="en-US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water-related </a:t>
                      </a:r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innovative financing solutions for the application of the Strategy </a:t>
                      </a:r>
                    </a:p>
                  </a:txBody>
                  <a:tcPr marL="85725" marR="9525" marT="95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729446"/>
              </p:ext>
            </p:extLst>
          </p:nvPr>
        </p:nvGraphicFramePr>
        <p:xfrm>
          <a:off x="323528" y="4863769"/>
          <a:ext cx="8496944" cy="1584176"/>
        </p:xfrm>
        <a:graphic>
          <a:graphicData uri="http://schemas.openxmlformats.org/drawingml/2006/table">
            <a:tbl>
              <a:tblPr/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6025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3. Promoting </a:t>
                      </a:r>
                      <a:r>
                        <a:rPr lang="en-GB" sz="1400" b="1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water management</a:t>
                      </a:r>
                      <a:r>
                        <a:rPr lang="en-GB" sz="1400" b="0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improvement</a:t>
                      </a:r>
                      <a:endParaRPr lang="en-GB" sz="1400" b="0" i="0" u="none" strike="noStrike" noProof="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P9: Climate change adaptation</a:t>
                      </a:r>
                      <a:endParaRPr lang="en-GB" sz="1400" b="0" i="0" u="none" strike="noStrike" noProof="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1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P10: Increasing and mobilising the available resources</a:t>
                      </a:r>
                      <a:endParaRPr lang="en-GB" sz="1400" b="0" i="0" u="none" strike="noStrike" noProof="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34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P11: Water use efficiency improvement </a:t>
                      </a:r>
                      <a:endParaRPr lang="en-GB" sz="1400" b="0" i="0" u="none" strike="noStrike" noProof="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58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400" b="0" i="0" u="none" strike="noStrike" noProof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P12: Flood prevention </a:t>
                      </a:r>
                      <a:endParaRPr lang="en-GB" sz="1400" b="0" i="0" u="none" strike="noStrike" noProof="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61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P13: Protection of water quality and biodiversity</a:t>
                      </a:r>
                    </a:p>
                  </a:txBody>
                  <a:tcPr marL="85725" marR="9525" marT="9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732044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3147" y="213742"/>
            <a:ext cx="7772400" cy="1055018"/>
          </a:xfrm>
        </p:spPr>
        <p:txBody>
          <a:bodyPr/>
          <a:lstStyle/>
          <a:p>
            <a: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b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s-E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   …WSWM 5+5 – ACTION PLAN</a:t>
            </a:r>
            <a: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endParaRPr lang="es-ES" sz="2800" b="1" dirty="0">
              <a:solidFill>
                <a:srgbClr val="272775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803" y="1364455"/>
            <a:ext cx="9144000" cy="380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571500" indent="-303213" algn="l" eaLnBrk="0" hangingPunct="0">
              <a:spcBef>
                <a:spcPct val="20000"/>
              </a:spcBef>
              <a:defRPr sz="3200">
                <a:solidFill>
                  <a:schemeClr val="accent2"/>
                </a:solidFill>
                <a:latin typeface="Book Antiqua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Book Antiqua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Book Antiqua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accent2"/>
                </a:solidFill>
                <a:latin typeface="Book Antiqua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</a:defRPr>
            </a:lvl9pPr>
          </a:lstStyle>
          <a:p>
            <a:pPr lvl="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Projects with a </a:t>
            </a:r>
            <a:r>
              <a:rPr lang="en-GB" sz="2400" b="1" dirty="0" smtClean="0">
                <a:solidFill>
                  <a:srgbClr val="FF0000"/>
                </a:solidFill>
                <a:latin typeface="Calibri" pitchFamily="34" charset="0"/>
              </a:rPr>
              <a:t>regional dimension </a:t>
            </a:r>
            <a:r>
              <a:rPr lang="en-GB" sz="2400" b="1" dirty="0" smtClean="0">
                <a:solidFill>
                  <a:srgbClr val="002060"/>
                </a:solidFill>
                <a:latin typeface="Calibri" pitchFamily="34" charset="0"/>
              </a:rPr>
              <a:t>and national projects that are replicable </a:t>
            </a: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at regional level, have been prioritised;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The projects have been divided into </a:t>
            </a:r>
            <a:r>
              <a:rPr lang="en-GB" sz="2400" b="1" dirty="0" smtClean="0">
                <a:solidFill>
                  <a:srgbClr val="FF0000"/>
                </a:solidFill>
                <a:latin typeface="Calibri" pitchFamily="34" charset="0"/>
              </a:rPr>
              <a:t>two distinct blocks</a:t>
            </a: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: on the one hand those related to </a:t>
            </a:r>
            <a:r>
              <a:rPr lang="en-GB" sz="2400" b="1" dirty="0" smtClean="0">
                <a:solidFill>
                  <a:srgbClr val="002060"/>
                </a:solidFill>
                <a:latin typeface="Calibri" pitchFamily="34" charset="0"/>
              </a:rPr>
              <a:t>training, capacity building and governance</a:t>
            </a: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 and on the other hand </a:t>
            </a:r>
            <a:r>
              <a:rPr lang="en-GB" sz="2400" b="1" dirty="0" smtClean="0">
                <a:solidFill>
                  <a:srgbClr val="002060"/>
                </a:solidFill>
                <a:latin typeface="Calibri" pitchFamily="34" charset="0"/>
              </a:rPr>
              <a:t>projects related to infrastructures.</a:t>
            </a: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To </a:t>
            </a:r>
            <a:r>
              <a:rPr lang="en-GB" sz="2400" b="1" dirty="0" smtClean="0">
                <a:solidFill>
                  <a:srgbClr val="FF0000"/>
                </a:solidFill>
                <a:latin typeface="Calibri" pitchFamily="34" charset="0"/>
              </a:rPr>
              <a:t>avoid duplication</a:t>
            </a: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: ongoing processes have been analysed with the aim to optimise resources; cooperation with other initiatives and strategies to set up synergies, has been considered.</a:t>
            </a:r>
          </a:p>
          <a:p>
            <a:pPr algn="just" eaLnBrk="1" hangingPunct="1">
              <a:spcBef>
                <a:spcPct val="0"/>
              </a:spcBef>
            </a:pPr>
            <a:endParaRPr lang="en-GB" altLang="es-ES" sz="2400" b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 CuadroTexto"/>
          <p:cNvSpPr txBox="1">
            <a:spLocks noChangeArrowheads="1"/>
          </p:cNvSpPr>
          <p:nvPr/>
        </p:nvSpPr>
        <p:spPr bwMode="auto">
          <a:xfrm>
            <a:off x="445468" y="4725144"/>
            <a:ext cx="4313879" cy="1945148"/>
          </a:xfrm>
          <a:prstGeom prst="rect">
            <a:avLst/>
          </a:prstGeom>
          <a:noFill/>
          <a:ln w="38100">
            <a:solidFill>
              <a:srgbClr val="000099"/>
            </a:solidFill>
          </a:ln>
          <a:extLst/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defRPr sz="3200"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9pPr>
          </a:lstStyle>
          <a:p>
            <a:pPr marL="342900" indent="-342900" algn="ctr" eaLnBrk="1" hangingPunct="1">
              <a:defRPr/>
            </a:pPr>
            <a:r>
              <a:rPr lang="en-US" altLang="es-ES" sz="1400" b="1" dirty="0" smtClean="0">
                <a:solidFill>
                  <a:srgbClr val="002060"/>
                </a:solidFill>
                <a:latin typeface="Calibri" pitchFamily="34" charset="0"/>
              </a:rPr>
              <a:t>Service Actions (training, capacity building and governance)</a:t>
            </a:r>
            <a:endParaRPr lang="es-ES" altLang="es-ES" sz="14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altLang="es-ES" sz="1400" b="0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Projects with the objective of developing analyses, studies, research, training, knowledge transfer and cooperation. 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altLang="es-ES" sz="1400" b="0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A total of 54 projects are included within the 10 actions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altLang="es-ES" sz="1400" b="0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Approximate budget: 144 Million </a:t>
            </a:r>
            <a:r>
              <a:rPr lang="en-US" altLang="es-ES" sz="1400" b="0" dirty="0" smtClean="0">
                <a:solidFill>
                  <a:srgbClr val="002060"/>
                </a:solidFill>
                <a:latin typeface="Calibri" pitchFamily="34" charset="0"/>
                <a:cs typeface="+mn-cs"/>
              </a:rPr>
              <a:t>€</a:t>
            </a:r>
            <a:endParaRPr lang="en-US" altLang="es-ES" sz="1400" b="0" dirty="0" smtClean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12" name="1 CuadroTexto"/>
          <p:cNvSpPr txBox="1">
            <a:spLocks noChangeArrowheads="1"/>
          </p:cNvSpPr>
          <p:nvPr/>
        </p:nvSpPr>
        <p:spPr bwMode="auto">
          <a:xfrm>
            <a:off x="4936195" y="4832866"/>
            <a:ext cx="3888432" cy="1729704"/>
          </a:xfrm>
          <a:prstGeom prst="rect">
            <a:avLst/>
          </a:prstGeom>
          <a:noFill/>
          <a:ln w="38100">
            <a:solidFill>
              <a:srgbClr val="000099"/>
            </a:solidFill>
          </a:ln>
          <a:extLst/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defRPr sz="3200"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1pPr>
            <a:lvl2pPr marL="742950" indent="-285750" algn="l" eaLnBrk="0" hangingPunct="0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2pPr>
            <a:lvl3pPr marL="1143000" indent="-228600" algn="l" eaLnBrk="0" hangingPunct="0">
              <a:spcBef>
                <a:spcPct val="20000"/>
              </a:spcBef>
              <a:buFont typeface="Wingdings" pitchFamily="2" charset="2"/>
              <a:buChar char="§"/>
              <a:defRPr sz="2400"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accent2"/>
                </a:solidFill>
                <a:latin typeface="Book Antiqua" pitchFamily="18" charset="0"/>
                <a:ea typeface="ＭＳ Ｐゴシック" pitchFamily="-16" charset="-128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altLang="es-ES" sz="1400" b="1" dirty="0" smtClean="0">
                <a:solidFill>
                  <a:srgbClr val="002060"/>
                </a:solidFill>
                <a:latin typeface="Calibri" pitchFamily="34" charset="0"/>
              </a:rPr>
              <a:t>Infrastructure </a:t>
            </a:r>
            <a:r>
              <a:rPr lang="en-US" altLang="es-ES" sz="1400" b="1" dirty="0" smtClean="0">
                <a:solidFill>
                  <a:srgbClr val="002060"/>
                </a:solidFill>
                <a:latin typeface="Calibri" pitchFamily="34" charset="0"/>
              </a:rPr>
              <a:t>Actions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altLang="es-ES" sz="1400" b="0" dirty="0" smtClean="0">
                <a:solidFill>
                  <a:srgbClr val="002060"/>
                </a:solidFill>
                <a:latin typeface="Calibri" pitchFamily="34" charset="0"/>
              </a:rPr>
              <a:t>Projects on construction, viability analyses, etc.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altLang="es-ES" sz="1400" b="0" dirty="0" smtClean="0">
                <a:solidFill>
                  <a:srgbClr val="002060"/>
                </a:solidFill>
                <a:latin typeface="Calibri" pitchFamily="34" charset="0"/>
              </a:rPr>
              <a:t>A total of 6 projects are included within the 4 actions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r>
              <a:rPr lang="en-US" altLang="es-ES" sz="1400" b="0" dirty="0" smtClean="0">
                <a:solidFill>
                  <a:srgbClr val="002060"/>
                </a:solidFill>
                <a:latin typeface="Calibri" pitchFamily="34" charset="0"/>
              </a:rPr>
              <a:t>Approximate budget: 279 Million </a:t>
            </a:r>
            <a:r>
              <a:rPr lang="en-US" altLang="es-ES" sz="1400" b="0" dirty="0" smtClean="0">
                <a:solidFill>
                  <a:srgbClr val="002060"/>
                </a:solidFill>
                <a:latin typeface="Calibri" pitchFamily="34" charset="0"/>
              </a:rPr>
              <a:t>€</a:t>
            </a:r>
          </a:p>
          <a:p>
            <a:pPr marL="342900" indent="-342900" eaLnBrk="1" hangingPunct="1">
              <a:buFont typeface="Arial" pitchFamily="34" charset="0"/>
              <a:buChar char="•"/>
              <a:defRPr/>
            </a:pPr>
            <a:endParaRPr lang="en-US" altLang="es-ES" sz="1400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211339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85750"/>
            <a:ext cx="7772400" cy="1055018"/>
          </a:xfrm>
        </p:spPr>
        <p:txBody>
          <a:bodyPr/>
          <a:lstStyle/>
          <a:p>
            <a: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br>
              <a:rPr lang="es-ES" sz="20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s-E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   …WSWM 5+5 – </a:t>
            </a:r>
            <a:r>
              <a:rPr lang="es-ES" sz="2800" b="1" dirty="0" err="1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The</a:t>
            </a:r>
            <a:r>
              <a:rPr lang="es-E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s-ES" sz="2800" b="1" dirty="0" err="1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way</a:t>
            </a:r>
            <a:r>
              <a:rPr lang="es-ES" sz="2800" b="1" dirty="0" smtClean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> forward</a:t>
            </a:r>
            <a: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s-ES" sz="2800" b="1" dirty="0">
                <a:solidFill>
                  <a:srgbClr val="272775"/>
                </a:solidFill>
                <a:latin typeface="Arial" charset="0"/>
                <a:cs typeface="Times New Roman" pitchFamily="18" charset="0"/>
              </a:rPr>
            </a:br>
            <a:endParaRPr lang="es-ES" sz="2800" b="1" dirty="0">
              <a:solidFill>
                <a:srgbClr val="272775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4" name="Picture 1028" descr="LogoREMOC_v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304800"/>
            <a:ext cx="601662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29" descr="rio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50" y="285750"/>
            <a:ext cx="11430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0" y="1196752"/>
            <a:ext cx="9144000" cy="72008"/>
          </a:xfrm>
          <a:prstGeom prst="rect">
            <a:avLst/>
          </a:prstGeom>
          <a:solidFill>
            <a:srgbClr val="27277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•"/>
            </a:pPr>
            <a:endParaRPr lang="es-ES"/>
          </a:p>
        </p:txBody>
      </p:sp>
      <p:sp>
        <p:nvSpPr>
          <p:cNvPr id="10" name="1 Rectángulo"/>
          <p:cNvSpPr>
            <a:spLocks noChangeArrowheads="1"/>
          </p:cNvSpPr>
          <p:nvPr/>
        </p:nvSpPr>
        <p:spPr bwMode="auto">
          <a:xfrm>
            <a:off x="395536" y="1698764"/>
            <a:ext cx="8496944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0850" indent="-450850" algn="just"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002060"/>
                </a:solidFill>
              </a:rPr>
              <a:t>Alignment with other regional initiatives, especially with this one </a:t>
            </a:r>
            <a:r>
              <a:rPr lang="en-US" sz="2400" u="sng" dirty="0" err="1" smtClean="0">
                <a:solidFill>
                  <a:srgbClr val="002060"/>
                </a:solidFill>
              </a:rPr>
              <a:t>UfM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pPr marL="450850" indent="-450850" algn="just"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Implementation of the Action Plan, through the proposed projects.</a:t>
            </a:r>
          </a:p>
          <a:p>
            <a:pPr marL="450850" indent="-450850" algn="just"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 Ensure </a:t>
            </a: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the continuity </a:t>
            </a: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of the process via the rotating Presidency and Technical Secretariat of MENBO .</a:t>
            </a:r>
          </a:p>
          <a:p>
            <a:pPr marL="450850" indent="-450850" algn="just"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 Compliance with the Rules of Procedure elaborated for the process.</a:t>
            </a:r>
          </a:p>
          <a:p>
            <a:pPr marL="450850" indent="-450850" algn="just">
              <a:spcBef>
                <a:spcPts val="600"/>
              </a:spcBef>
              <a:spcAft>
                <a:spcPts val="12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en-GB" sz="2400" dirty="0" smtClean="0">
                <a:solidFill>
                  <a:srgbClr val="002060"/>
                </a:solidFill>
                <a:latin typeface="Calibri" pitchFamily="34" charset="0"/>
              </a:rPr>
              <a:t> Ensure funding via the implication of donors.</a:t>
            </a:r>
          </a:p>
        </p:txBody>
      </p:sp>
    </p:spTree>
    <p:extLst>
      <p:ext uri="{BB962C8B-B14F-4D97-AF65-F5344CB8AC3E}">
        <p14:creationId xmlns:p14="http://schemas.microsoft.com/office/powerpoint/2010/main" val="1016899445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REMOC">
  <a:themeElements>
    <a:clrScheme name="REMOC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REMOC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272775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272775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MO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MO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MO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MO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MO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MO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MO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Settings\evargasa\Datos de programa\Microsoft\Plantillas\REMOC.pot</Template>
  <TotalTime>7913</TotalTime>
  <Words>1014</Words>
  <Application>Microsoft Office PowerPoint</Application>
  <PresentationFormat>Presentación en pantalla (4:3)</PresentationFormat>
  <Paragraphs>211</Paragraphs>
  <Slides>15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Times New Roman</vt:lpstr>
      <vt:lpstr>Wingdings</vt:lpstr>
      <vt:lpstr>REMOC</vt:lpstr>
      <vt:lpstr>Presentación de PowerPoint</vt:lpstr>
      <vt:lpstr>REMOC- REMOB – MENBO overview</vt:lpstr>
      <vt:lpstr>                 Main Objectives of MENBO</vt:lpstr>
      <vt:lpstr>                 SELECTED ACTIVITIES</vt:lpstr>
      <vt:lpstr>         I. Water Strategy in the Western Mediterranean 5+5 (WSWM) </vt:lpstr>
      <vt:lpstr>       I. Water Strategy in the Western Mediterranean 5+5 (WSWM) </vt:lpstr>
      <vt:lpstr>       … WSWM 5+5 - Structure </vt:lpstr>
      <vt:lpstr>       …WSWM 5+5 – ACTION PLAN </vt:lpstr>
      <vt:lpstr>       …WSWM 5+5 – The way forward </vt:lpstr>
      <vt:lpstr>                 II. Peer Review</vt:lpstr>
      <vt:lpstr>II. Peer-Review Mechanism First Phase - a Success Story </vt:lpstr>
      <vt:lpstr>  II. Peer-Review Mechanism …First Phase – Outcomes </vt:lpstr>
      <vt:lpstr>         II. Peer-Review Support Process …Second Phase </vt:lpstr>
      <vt:lpstr>         II. Peer-Review Support Process …Second Phase – State of Play </vt:lpstr>
      <vt:lpstr>Presentación de PowerPoint</vt:lpstr>
    </vt:vector>
  </TitlesOfParts>
  <Company>Confederación Hidrográfica del Júcar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Place, date, organisers</dc:title>
  <dc:creator>evargasa</dc:creator>
  <cp:lastModifiedBy>Tanco Ballesteros, Laura</cp:lastModifiedBy>
  <cp:revision>500</cp:revision>
  <dcterms:created xsi:type="dcterms:W3CDTF">2004-12-14T09:17:29Z</dcterms:created>
  <dcterms:modified xsi:type="dcterms:W3CDTF">2018-10-15T07:01:49Z</dcterms:modified>
</cp:coreProperties>
</file>